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44" r:id="rId2"/>
  </p:sldMasterIdLst>
  <p:notesMasterIdLst>
    <p:notesMasterId r:id="rId46"/>
  </p:notesMasterIdLst>
  <p:sldIdLst>
    <p:sldId id="285" r:id="rId3"/>
    <p:sldId id="286" r:id="rId4"/>
    <p:sldId id="287" r:id="rId5"/>
    <p:sldId id="288" r:id="rId6"/>
    <p:sldId id="289" r:id="rId7"/>
    <p:sldId id="305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279" r:id="rId19"/>
    <p:sldId id="280" r:id="rId20"/>
    <p:sldId id="281" r:id="rId21"/>
    <p:sldId id="282" r:id="rId22"/>
    <p:sldId id="283" r:id="rId23"/>
    <p:sldId id="284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3" r:id="rId33"/>
    <p:sldId id="271" r:id="rId34"/>
    <p:sldId id="303" r:id="rId35"/>
    <p:sldId id="276" r:id="rId36"/>
    <p:sldId id="304" r:id="rId37"/>
    <p:sldId id="278" r:id="rId38"/>
    <p:sldId id="261" r:id="rId39"/>
    <p:sldId id="259" r:id="rId40"/>
    <p:sldId id="256" r:id="rId41"/>
    <p:sldId id="257" r:id="rId42"/>
    <p:sldId id="258" r:id="rId43"/>
    <p:sldId id="260" r:id="rId44"/>
    <p:sldId id="291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2" autoAdjust="0"/>
    <p:restoredTop sz="94660"/>
  </p:normalViewPr>
  <p:slideViewPr>
    <p:cSldViewPr>
      <p:cViewPr varScale="1">
        <p:scale>
          <a:sx n="42" d="100"/>
          <a:sy n="42" d="100"/>
        </p:scale>
        <p:origin x="1230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6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5D8C2-4C00-46E7-ADFD-CA055559CE17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GB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73C73-4CC0-4FFE-895D-18BF70A1C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830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D184F6-2DFE-4642-9538-6C10A64D3217}" type="slidenum">
              <a:rPr lang="en-GB" smtClean="0">
                <a:solidFill>
                  <a:prstClr val="black"/>
                </a:solidFill>
              </a:rPr>
              <a:pPr/>
              <a:t>13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019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E3D49-7E7F-4267-95B0-D5F6D94BD894}" type="slidenum">
              <a:rPr lang="tr-TR" smtClean="0">
                <a:solidFill>
                  <a:prstClr val="black"/>
                </a:solidFill>
              </a:rPr>
              <a:pPr/>
              <a:t>17</a:t>
            </a:fld>
            <a:endParaRPr lang="tr-T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79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ikdörtgen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Dikdörtgen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Dikdörtgen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Dikdörtgen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Dikdörtgen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Yuvarlatılmış Dikdörtgen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Yuvarlatılmış Dikdörtgen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ikdörtgen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Dikdörtgen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ikdörtgen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Dikdörtgen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Başlık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9" name="Alt Başlık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r-TR" smtClean="0"/>
              <a:t>Asıl alt başlık stilini düzenlemek için tıklatın</a:t>
            </a:r>
            <a:endParaRPr kumimoji="0" lang="en-US"/>
          </a:p>
        </p:txBody>
      </p:sp>
      <p:sp>
        <p:nvSpPr>
          <p:cNvPr id="28" name="Veri Yer Tutucusu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487E2422-DF8F-44C9-990A-DC7E4C29B820}" type="datetimeFigureOut">
              <a:rPr lang="tr-TR" smtClean="0">
                <a:solidFill>
                  <a:srgbClr val="438086"/>
                </a:solidFill>
              </a:rPr>
              <a:pPr/>
              <a:t>06.12.2023</a:t>
            </a:fld>
            <a:endParaRPr lang="tr-TR">
              <a:solidFill>
                <a:srgbClr val="438086"/>
              </a:solidFill>
            </a:endParaRPr>
          </a:p>
        </p:txBody>
      </p:sp>
      <p:sp>
        <p:nvSpPr>
          <p:cNvPr id="17" name="Altbilgi Yer Tutucusu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tr-TR">
              <a:solidFill>
                <a:srgbClr val="438086"/>
              </a:solidFill>
            </a:endParaRPr>
          </a:p>
        </p:txBody>
      </p:sp>
      <p:sp>
        <p:nvSpPr>
          <p:cNvPr id="29" name="Slayt Numarası Yer Tutucusu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C373EC74-CC6C-4613-B4F0-F7A8C11B853E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2422-DF8F-44C9-990A-DC7E4C29B820}" type="datetimeFigureOut">
              <a:rPr lang="tr-TR" smtClean="0">
                <a:solidFill>
                  <a:srgbClr val="438086"/>
                </a:solidFill>
              </a:rPr>
              <a:pPr/>
              <a:t>06.12.2023</a:t>
            </a:fld>
            <a:endParaRPr lang="tr-TR">
              <a:solidFill>
                <a:srgbClr val="438086"/>
              </a:solidFill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srgbClr val="438086"/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EC74-CC6C-4613-B4F0-F7A8C11B853E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2422-DF8F-44C9-990A-DC7E4C29B820}" type="datetimeFigureOut">
              <a:rPr lang="tr-TR" smtClean="0">
                <a:solidFill>
                  <a:srgbClr val="438086"/>
                </a:solidFill>
              </a:rPr>
              <a:pPr/>
              <a:t>06.12.2023</a:t>
            </a:fld>
            <a:endParaRPr lang="tr-TR">
              <a:solidFill>
                <a:srgbClr val="438086"/>
              </a:solidFill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srgbClr val="438086"/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EC74-CC6C-4613-B4F0-F7A8C11B853E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ikdörtgen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Dikdörtgen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Dikdörtgen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Dikdörtgen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Dikdörtgen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Yuvarlatılmış Dikdörtgen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Yuvarlatılmış Dikdörtgen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Dikdörtgen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Dikdörtgen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ikdörtgen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Dikdörtgen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Başlık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9" name="Alt Başlık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r-TR" smtClean="0"/>
              <a:t>Asıl alt başlık stilini düzenlemek için tıklatın</a:t>
            </a:r>
            <a:endParaRPr kumimoji="0" lang="en-US"/>
          </a:p>
        </p:txBody>
      </p:sp>
      <p:sp>
        <p:nvSpPr>
          <p:cNvPr id="28" name="Veri Yer Tutucusu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528DE2D1-6C1E-4D32-84A7-21CEE6CBBA6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Altbilgi Yer Tutucusu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Slayt Numarası Yer Tutucusu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0A57716C-7A84-4E62-9A0A-B14BE1C446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E2D1-6C1E-4D32-84A7-21CEE6CBBA6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716C-7A84-4E62-9A0A-B14BE1C446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E2D1-6C1E-4D32-84A7-21CEE6CBBA6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716C-7A84-4E62-9A0A-B14BE1C446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E2D1-6C1E-4D32-84A7-21CEE6CBBA6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716C-7A84-4E62-9A0A-B14BE1C446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İçerik Yer Tutucusu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26" name="Veri Yer Tutucusu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28DE2D1-6C1E-4D32-84A7-21CEE6CBBA6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Slayt Numarası Yer Tutucusu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A57716C-7A84-4E62-9A0A-B14BE1C446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8" name="Altbilgi Yer Tutucusu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528DE2D1-6C1E-4D32-84A7-21CEE6CBBA6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A57716C-7A84-4E62-9A0A-B14BE1C446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E2D1-6C1E-4D32-84A7-21CEE6CBBA6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716C-7A84-4E62-9A0A-B14BE1C446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E2D1-6C1E-4D32-84A7-21CEE6CBBA6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716C-7A84-4E62-9A0A-B14BE1C446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2422-DF8F-44C9-990A-DC7E4C29B820}" type="datetimeFigureOut">
              <a:rPr lang="tr-TR" smtClean="0">
                <a:solidFill>
                  <a:srgbClr val="438086"/>
                </a:solidFill>
              </a:rPr>
              <a:pPr/>
              <a:t>06.12.2023</a:t>
            </a:fld>
            <a:endParaRPr lang="tr-TR">
              <a:solidFill>
                <a:srgbClr val="438086"/>
              </a:solidFill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srgbClr val="438086"/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EC74-CC6C-4613-B4F0-F7A8C11B853E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r-TR" smtClean="0"/>
              <a:t>Resim eklemek için simgeyi tıklatın</a:t>
            </a:r>
            <a:endParaRPr kumimoji="0" lang="en-US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E2D1-6C1E-4D32-84A7-21CEE6CBBA6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716C-7A84-4E62-9A0A-B14BE1C446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E2D1-6C1E-4D32-84A7-21CEE6CBBA6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716C-7A84-4E62-9A0A-B14BE1C446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E2D1-6C1E-4D32-84A7-21CEE6CBBA6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12/6/2023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7716C-7A84-4E62-9A0A-B14BE1C446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2422-DF8F-44C9-990A-DC7E4C29B820}" type="datetimeFigureOut">
              <a:rPr lang="tr-TR" smtClean="0">
                <a:solidFill>
                  <a:srgbClr val="438086"/>
                </a:solidFill>
              </a:rPr>
              <a:pPr/>
              <a:t>06.12.2023</a:t>
            </a:fld>
            <a:endParaRPr lang="tr-TR">
              <a:solidFill>
                <a:srgbClr val="438086"/>
              </a:solidFill>
            </a:endParaRP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srgbClr val="438086"/>
              </a:solidFill>
            </a:endParaRPr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EC74-CC6C-4613-B4F0-F7A8C11B853E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2422-DF8F-44C9-990A-DC7E4C29B820}" type="datetimeFigureOut">
              <a:rPr lang="tr-TR" smtClean="0">
                <a:solidFill>
                  <a:srgbClr val="438086"/>
                </a:solidFill>
              </a:rPr>
              <a:pPr/>
              <a:t>06.12.2023</a:t>
            </a:fld>
            <a:endParaRPr lang="tr-TR">
              <a:solidFill>
                <a:srgbClr val="438086"/>
              </a:solidFill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srgbClr val="438086"/>
              </a:solidFill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EC74-CC6C-4613-B4F0-F7A8C11B853E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İçerik Yer Tutucusu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26" name="Veri Yer Tutucusu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87E2422-DF8F-44C9-990A-DC7E4C29B820}" type="datetimeFigureOut">
              <a:rPr lang="tr-TR" smtClean="0">
                <a:solidFill>
                  <a:srgbClr val="438086"/>
                </a:solidFill>
              </a:rPr>
              <a:pPr/>
              <a:t>06.12.2023</a:t>
            </a:fld>
            <a:endParaRPr lang="tr-TR">
              <a:solidFill>
                <a:srgbClr val="438086"/>
              </a:solidFill>
            </a:endParaRPr>
          </a:p>
        </p:txBody>
      </p:sp>
      <p:sp>
        <p:nvSpPr>
          <p:cNvPr id="27" name="Slayt Numarası Yer Tutucusu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373EC74-CC6C-4613-B4F0-F7A8C11B853E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28" name="Altbilgi Yer Tutucusu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tr-TR">
              <a:solidFill>
                <a:srgbClr val="438086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487E2422-DF8F-44C9-990A-DC7E4C29B820}" type="datetimeFigureOut">
              <a:rPr lang="tr-TR" smtClean="0">
                <a:solidFill>
                  <a:srgbClr val="438086"/>
                </a:solidFill>
              </a:rPr>
              <a:pPr/>
              <a:t>06.12.2023</a:t>
            </a:fld>
            <a:endParaRPr lang="tr-TR">
              <a:solidFill>
                <a:srgbClr val="438086"/>
              </a:solidFill>
            </a:endParaRP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tr-TR">
              <a:solidFill>
                <a:srgbClr val="438086"/>
              </a:solidFill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C373EC74-CC6C-4613-B4F0-F7A8C11B853E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2422-DF8F-44C9-990A-DC7E4C29B820}" type="datetimeFigureOut">
              <a:rPr lang="tr-TR" smtClean="0">
                <a:solidFill>
                  <a:srgbClr val="438086"/>
                </a:solidFill>
              </a:rPr>
              <a:pPr/>
              <a:t>06.12.2023</a:t>
            </a:fld>
            <a:endParaRPr lang="tr-TR">
              <a:solidFill>
                <a:srgbClr val="438086"/>
              </a:solidFill>
            </a:endParaRPr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srgbClr val="438086"/>
              </a:solidFill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EC74-CC6C-4613-B4F0-F7A8C11B853E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2422-DF8F-44C9-990A-DC7E4C29B820}" type="datetimeFigureOut">
              <a:rPr lang="tr-TR" smtClean="0">
                <a:solidFill>
                  <a:srgbClr val="438086"/>
                </a:solidFill>
              </a:rPr>
              <a:pPr/>
              <a:t>06.12.2023</a:t>
            </a:fld>
            <a:endParaRPr lang="tr-TR">
              <a:solidFill>
                <a:srgbClr val="438086"/>
              </a:solidFill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srgbClr val="438086"/>
              </a:solidFill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EC74-CC6C-4613-B4F0-F7A8C11B853E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r-TR" smtClean="0"/>
              <a:t>Resim eklemek için simgeyi tıklatın</a:t>
            </a:r>
            <a:endParaRPr kumimoji="0" lang="en-US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E2422-DF8F-44C9-990A-DC7E4C29B820}" type="datetimeFigureOut">
              <a:rPr lang="tr-TR" smtClean="0">
                <a:solidFill>
                  <a:srgbClr val="438086"/>
                </a:solidFill>
              </a:rPr>
              <a:pPr/>
              <a:t>06.12.2023</a:t>
            </a:fld>
            <a:endParaRPr lang="tr-TR">
              <a:solidFill>
                <a:srgbClr val="438086"/>
              </a:solidFill>
            </a:endParaRP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>
              <a:solidFill>
                <a:srgbClr val="438086"/>
              </a:solidFill>
            </a:endParaRPr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3EC74-CC6C-4613-B4F0-F7A8C11B853E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kdörtgen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Dikdörtgen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Dikdörtgen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Dikdörtgen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Dikdörtgen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Yuvarlatılmış Dikdörtgen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Yuvarlatılmış Dikdörtgen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Dikdörtgen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Dikdörtgen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Dikdörtgen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Dikdörtgen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Dikdörtgen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Dikdörtgen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Başlık Yer Tutucusu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13" name="Metin Yer Tutucusu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  <a:p>
            <a:pPr lvl="1" eaLnBrk="1" latinLnBrk="0" hangingPunct="1"/>
            <a:r>
              <a:rPr kumimoji="0" lang="tr-TR" smtClean="0"/>
              <a:t>İkinci düzey</a:t>
            </a:r>
          </a:p>
          <a:p>
            <a:pPr lvl="2" eaLnBrk="1" latinLnBrk="0" hangingPunct="1"/>
            <a:r>
              <a:rPr kumimoji="0" lang="tr-TR" smtClean="0"/>
              <a:t>Üçüncü düzey</a:t>
            </a:r>
          </a:p>
          <a:p>
            <a:pPr lvl="3" eaLnBrk="1" latinLnBrk="0" hangingPunct="1"/>
            <a:r>
              <a:rPr kumimoji="0" lang="tr-TR" smtClean="0"/>
              <a:t>Dördüncü düzey</a:t>
            </a:r>
          </a:p>
          <a:p>
            <a:pPr lvl="4" eaLnBrk="1" latinLnBrk="0" hangingPunct="1"/>
            <a:r>
              <a:rPr kumimoji="0" lang="tr-TR" smtClean="0"/>
              <a:t>Beşinci düzey</a:t>
            </a:r>
            <a:endParaRPr kumimoji="0" lang="en-US"/>
          </a:p>
        </p:txBody>
      </p:sp>
      <p:sp>
        <p:nvSpPr>
          <p:cNvPr id="14" name="Veri Yer Tutucusu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FAFC2253-0599-47DF-A20B-E94FE780CAED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ayt Numarası Yer Tutucusu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526E01A2-3605-46ED-8637-DFBDA09DE80F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kdörtgen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Dikdörtgen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Dikdörtgen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Dikdörtgen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Dikdörtgen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Yuvarlatılmış Dikdörtgen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Yuvarlatılmış Dikdörtgen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Dikdörtgen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Dikdörtgen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Dikdörtgen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Dikdörtgen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Dikdörtgen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Dikdörtgen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Başlık Yer Tutucusu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13" name="Metin Yer Tutucusu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  <a:p>
            <a:pPr lvl="1" eaLnBrk="1" latinLnBrk="0" hangingPunct="1"/>
            <a:r>
              <a:rPr kumimoji="0" lang="tr-TR" smtClean="0"/>
              <a:t>İkinci düzey</a:t>
            </a:r>
          </a:p>
          <a:p>
            <a:pPr lvl="2" eaLnBrk="1" latinLnBrk="0" hangingPunct="1"/>
            <a:r>
              <a:rPr kumimoji="0" lang="tr-TR" smtClean="0"/>
              <a:t>Üçüncü düzey</a:t>
            </a:r>
          </a:p>
          <a:p>
            <a:pPr lvl="3" eaLnBrk="1" latinLnBrk="0" hangingPunct="1"/>
            <a:r>
              <a:rPr kumimoji="0" lang="tr-TR" smtClean="0"/>
              <a:t>Dördüncü düzey</a:t>
            </a:r>
          </a:p>
          <a:p>
            <a:pPr lvl="4" eaLnBrk="1" latinLnBrk="0" hangingPunct="1"/>
            <a:r>
              <a:rPr kumimoji="0" lang="tr-TR" smtClean="0"/>
              <a:t>Beşinci düzey</a:t>
            </a:r>
            <a:endParaRPr kumimoji="0" lang="en-US"/>
          </a:p>
        </p:txBody>
      </p:sp>
      <p:sp>
        <p:nvSpPr>
          <p:cNvPr id="14" name="Veri Yer Tutucusu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FAFC2253-0599-47DF-A20B-E94FE780CAED}" type="datetimeFigureOut">
              <a:rPr lang="en-GB" smtClean="0"/>
              <a:t>06/12/2023</a:t>
            </a:fld>
            <a:endParaRPr lang="en-GB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GB"/>
          </a:p>
        </p:txBody>
      </p:sp>
      <p:sp>
        <p:nvSpPr>
          <p:cNvPr id="23" name="Slayt Numarası Yer Tutucusu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526E01A2-3605-46ED-8637-DFBDA09DE80F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ik.gov.tr/PreTablo.do?alt_id=1029" TargetMode="External"/><Relationship Id="rId2" Type="http://schemas.openxmlformats.org/officeDocument/2006/relationships/hyperlink" Target="http://www.tuik.gov.tr/UstMenu.do?metod=temelis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lobalsecurity.org/military/systems/ship/platform-tension-leg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Başlık"/>
          <p:cNvSpPr>
            <a:spLocks noGrp="1"/>
          </p:cNvSpPr>
          <p:nvPr>
            <p:ph type="title"/>
          </p:nvPr>
        </p:nvSpPr>
        <p:spPr>
          <a:xfrm>
            <a:off x="179512" y="1052736"/>
            <a:ext cx="8035826" cy="1376132"/>
          </a:xfrm>
        </p:spPr>
        <p:txBody>
          <a:bodyPr>
            <a:normAutofit fontScale="90000"/>
          </a:bodyPr>
          <a:lstStyle/>
          <a:p>
            <a:r>
              <a:rPr lang="tr-TR" sz="5400" dirty="0" smtClean="0"/>
              <a:t> </a:t>
            </a:r>
            <a:r>
              <a:rPr lang="tr-TR" sz="4400" dirty="0" smtClean="0"/>
              <a:t>CE 410 </a:t>
            </a:r>
            <a:r>
              <a:rPr lang="tr-TR" sz="4400" dirty="0" err="1" smtClean="0"/>
              <a:t>Civil</a:t>
            </a:r>
            <a:r>
              <a:rPr lang="tr-TR" sz="4400" dirty="0" smtClean="0"/>
              <a:t> </a:t>
            </a:r>
            <a:r>
              <a:rPr lang="tr-TR" sz="4400" dirty="0" err="1" smtClean="0"/>
              <a:t>Engineering</a:t>
            </a:r>
            <a:r>
              <a:rPr lang="tr-TR" sz="4400" dirty="0" smtClean="0"/>
              <a:t> Design</a:t>
            </a:r>
            <a:br>
              <a:rPr lang="tr-TR" sz="4400" dirty="0" smtClean="0"/>
            </a:br>
            <a:r>
              <a:rPr lang="tr-TR" sz="4400" dirty="0"/>
              <a:t> </a:t>
            </a:r>
            <a:r>
              <a:rPr lang="en-GB" sz="4400" dirty="0" smtClean="0"/>
              <a:t>Multi-</a:t>
            </a:r>
            <a:r>
              <a:rPr lang="tr-TR" sz="4400" dirty="0" smtClean="0"/>
              <a:t>P</a:t>
            </a:r>
            <a:r>
              <a:rPr lang="en-GB" sz="4400" dirty="0" err="1" smtClean="0"/>
              <a:t>urpose</a:t>
            </a:r>
            <a:r>
              <a:rPr lang="en-GB" sz="4400" dirty="0" smtClean="0"/>
              <a:t> Offshore</a:t>
            </a:r>
            <a:r>
              <a:rPr lang="tr-TR" sz="4400" dirty="0" smtClean="0"/>
              <a:t> </a:t>
            </a:r>
            <a:r>
              <a:rPr lang="en-GB" sz="4400" dirty="0" smtClean="0"/>
              <a:t>Platform</a:t>
            </a:r>
            <a:r>
              <a:rPr lang="tr-TR" sz="4400" dirty="0" smtClean="0"/>
              <a:t>»</a:t>
            </a:r>
            <a:r>
              <a:rPr lang="en-GB" dirty="0" smtClean="0"/>
              <a:t/>
            </a:r>
            <a:br>
              <a:rPr lang="en-GB" dirty="0" smtClean="0"/>
            </a:br>
            <a:endParaRPr lang="tr-TR" dirty="0"/>
          </a:p>
        </p:txBody>
      </p:sp>
      <p:sp>
        <p:nvSpPr>
          <p:cNvPr id="6" name="5 İçerik Yer Tutucusu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026" name="Picture 2" descr="C:\Users\Guest\Desktop\ABB-to-Carry-Out-Upgrades-on-Heimdal-Platform-Offshore-Norway-1024x68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4008" y="2276872"/>
            <a:ext cx="4117377" cy="4392488"/>
          </a:xfrm>
          <a:prstGeom prst="rect">
            <a:avLst/>
          </a:prstGeom>
          <a:noFill/>
        </p:spPr>
      </p:pic>
      <p:sp>
        <p:nvSpPr>
          <p:cNvPr id="2" name="İçerik Yer Tutucusu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97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Compliant</a:t>
            </a:r>
            <a:r>
              <a:rPr lang="tr-TR" dirty="0" smtClean="0"/>
              <a:t> </a:t>
            </a:r>
            <a:r>
              <a:rPr lang="tr-TR" dirty="0" err="1" smtClean="0"/>
              <a:t>Tower</a:t>
            </a:r>
            <a:endParaRPr lang="en-GB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 err="1"/>
              <a:t>Narrow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flexible</a:t>
            </a:r>
            <a:r>
              <a:rPr lang="tr-TR" dirty="0"/>
              <a:t> </a:t>
            </a:r>
            <a:r>
              <a:rPr lang="tr-TR" dirty="0" err="1"/>
              <a:t>framed</a:t>
            </a:r>
            <a:r>
              <a:rPr lang="tr-TR" dirty="0"/>
              <a:t> </a:t>
            </a:r>
            <a:r>
              <a:rPr lang="tr-TR" dirty="0" err="1"/>
              <a:t>structures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supported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piled</a:t>
            </a:r>
            <a:r>
              <a:rPr lang="tr-TR" dirty="0"/>
              <a:t> </a:t>
            </a:r>
            <a:r>
              <a:rPr lang="tr-TR" dirty="0" err="1"/>
              <a:t>foundations</a:t>
            </a:r>
            <a:r>
              <a:rPr lang="tr-TR" dirty="0"/>
              <a:t>.</a:t>
            </a:r>
          </a:p>
          <a:p>
            <a:endParaRPr lang="tr-TR" dirty="0"/>
          </a:p>
          <a:p>
            <a:endParaRPr lang="en-GB" dirty="0"/>
          </a:p>
        </p:txBody>
      </p:sp>
      <p:sp>
        <p:nvSpPr>
          <p:cNvPr id="7" name="İçerik Yer Tutucusu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700808"/>
            <a:ext cx="3078342" cy="468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429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Concrete</a:t>
            </a:r>
            <a:r>
              <a:rPr lang="tr-TR" dirty="0" smtClean="0"/>
              <a:t> </a:t>
            </a:r>
            <a:r>
              <a:rPr lang="tr-TR" dirty="0" err="1" smtClean="0"/>
              <a:t>Gravity</a:t>
            </a:r>
            <a:r>
              <a:rPr lang="tr-TR" dirty="0" smtClean="0"/>
              <a:t> </a:t>
            </a:r>
            <a:r>
              <a:rPr lang="tr-TR" dirty="0" err="1" smtClean="0"/>
              <a:t>Structures</a:t>
            </a:r>
            <a:endParaRPr lang="en-GB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 err="1"/>
              <a:t>Fixed-bottom</a:t>
            </a:r>
            <a:r>
              <a:rPr lang="tr-TR" dirty="0"/>
              <a:t> </a:t>
            </a:r>
            <a:r>
              <a:rPr lang="tr-TR" dirty="0" err="1"/>
              <a:t>structures</a:t>
            </a:r>
            <a:r>
              <a:rPr lang="tr-TR" dirty="0"/>
              <a:t> </a:t>
            </a:r>
            <a:r>
              <a:rPr lang="tr-TR" dirty="0" err="1"/>
              <a:t>made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concrete</a:t>
            </a:r>
            <a:endParaRPr lang="tr-TR" dirty="0"/>
          </a:p>
          <a:p>
            <a:endParaRPr lang="tr-TR" dirty="0" smtClean="0"/>
          </a:p>
          <a:p>
            <a:r>
              <a:rPr lang="tr-TR" dirty="0" err="1" smtClean="0"/>
              <a:t>Heavy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remain</a:t>
            </a:r>
            <a:r>
              <a:rPr lang="tr-TR" dirty="0" smtClean="0"/>
              <a:t> in </a:t>
            </a:r>
            <a:r>
              <a:rPr lang="tr-TR" dirty="0" err="1" smtClean="0"/>
              <a:t>place</a:t>
            </a:r>
            <a:r>
              <a:rPr lang="tr-TR" dirty="0" smtClean="0"/>
              <a:t> on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bed</a:t>
            </a:r>
            <a:r>
              <a:rPr lang="tr-TR" dirty="0" smtClean="0"/>
              <a:t> </a:t>
            </a:r>
            <a:r>
              <a:rPr lang="tr-TR" dirty="0" err="1" smtClean="0"/>
              <a:t>without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need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piles</a:t>
            </a:r>
            <a:endParaRPr lang="tr-TR" dirty="0" smtClean="0"/>
          </a:p>
          <a:p>
            <a:endParaRPr lang="tr-TR" dirty="0" smtClean="0"/>
          </a:p>
          <a:p>
            <a:r>
              <a:rPr lang="tr-TR" dirty="0" smtClean="0"/>
              <a:t>Advantage – </a:t>
            </a:r>
            <a:r>
              <a:rPr lang="tr-TR" dirty="0" err="1" smtClean="0"/>
              <a:t>less</a:t>
            </a:r>
            <a:r>
              <a:rPr lang="tr-TR" dirty="0" smtClean="0"/>
              <a:t> </a:t>
            </a:r>
            <a:r>
              <a:rPr lang="tr-TR" dirty="0" err="1" smtClean="0"/>
              <a:t>maintenance</a:t>
            </a:r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276872"/>
            <a:ext cx="3600400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67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FLOATER OFFSHORE PLATFORMS</a:t>
            </a:r>
            <a:endParaRPr lang="en-GB" sz="28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Tension</a:t>
            </a:r>
            <a:r>
              <a:rPr lang="tr-TR" dirty="0" smtClean="0"/>
              <a:t> </a:t>
            </a:r>
            <a:r>
              <a:rPr lang="tr-TR" dirty="0" err="1" smtClean="0"/>
              <a:t>Leg</a:t>
            </a:r>
            <a:r>
              <a:rPr lang="tr-TR" dirty="0" smtClean="0"/>
              <a:t> </a:t>
            </a:r>
            <a:r>
              <a:rPr lang="tr-TR" dirty="0" err="1" smtClean="0"/>
              <a:t>Platforms</a:t>
            </a:r>
            <a:endParaRPr lang="tr-TR" dirty="0" smtClean="0"/>
          </a:p>
          <a:p>
            <a:endParaRPr lang="tr-TR" dirty="0"/>
          </a:p>
          <a:p>
            <a:r>
              <a:rPr lang="tr-TR" dirty="0" smtClean="0"/>
              <a:t>Semi </a:t>
            </a:r>
            <a:r>
              <a:rPr lang="tr-TR" dirty="0" err="1"/>
              <a:t>S</a:t>
            </a:r>
            <a:r>
              <a:rPr lang="tr-TR" dirty="0" err="1" smtClean="0"/>
              <a:t>ub</a:t>
            </a:r>
            <a:r>
              <a:rPr lang="tr-TR" dirty="0" smtClean="0"/>
              <a:t> Platform</a:t>
            </a:r>
          </a:p>
          <a:p>
            <a:endParaRPr lang="tr-TR" dirty="0"/>
          </a:p>
          <a:p>
            <a:r>
              <a:rPr lang="tr-TR" dirty="0" err="1" smtClean="0"/>
              <a:t>Spar</a:t>
            </a:r>
            <a:endParaRPr lang="tr-TR" dirty="0" smtClean="0"/>
          </a:p>
          <a:p>
            <a:endParaRPr lang="tr-TR" dirty="0"/>
          </a:p>
          <a:p>
            <a:r>
              <a:rPr lang="tr-TR" dirty="0" err="1" smtClean="0"/>
              <a:t>Ship</a:t>
            </a:r>
            <a:r>
              <a:rPr lang="tr-TR" dirty="0" smtClean="0"/>
              <a:t> </a:t>
            </a:r>
            <a:r>
              <a:rPr lang="tr-TR" dirty="0" err="1" smtClean="0"/>
              <a:t>Shaped</a:t>
            </a:r>
            <a:r>
              <a:rPr lang="tr-TR" dirty="0" smtClean="0"/>
              <a:t> </a:t>
            </a:r>
            <a:r>
              <a:rPr lang="tr-TR" dirty="0" err="1" smtClean="0"/>
              <a:t>Vessel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368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Tension</a:t>
            </a:r>
            <a:r>
              <a:rPr lang="tr-TR" dirty="0" smtClean="0"/>
              <a:t> </a:t>
            </a:r>
            <a:r>
              <a:rPr lang="tr-TR" dirty="0" err="1" smtClean="0"/>
              <a:t>Leg</a:t>
            </a:r>
            <a:r>
              <a:rPr lang="tr-TR" dirty="0" smtClean="0"/>
              <a:t> </a:t>
            </a:r>
            <a:r>
              <a:rPr lang="tr-TR" dirty="0" err="1" smtClean="0"/>
              <a:t>Platforms</a:t>
            </a:r>
            <a:endParaRPr lang="en-GB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 err="1" smtClean="0"/>
              <a:t>Tied</a:t>
            </a:r>
            <a:r>
              <a:rPr lang="tr-TR" dirty="0" smtClean="0"/>
              <a:t> </a:t>
            </a:r>
            <a:r>
              <a:rPr lang="tr-TR" dirty="0" err="1" smtClean="0"/>
              <a:t>down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seabed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vertical</a:t>
            </a:r>
            <a:r>
              <a:rPr lang="tr-TR" dirty="0" smtClean="0"/>
              <a:t> </a:t>
            </a:r>
            <a:r>
              <a:rPr lang="tr-TR" dirty="0" err="1" smtClean="0"/>
              <a:t>steel</a:t>
            </a:r>
            <a:r>
              <a:rPr lang="tr-TR" dirty="0" smtClean="0"/>
              <a:t> </a:t>
            </a:r>
            <a:r>
              <a:rPr lang="tr-TR" dirty="0" err="1" smtClean="0"/>
              <a:t>tubes</a:t>
            </a:r>
            <a:r>
              <a:rPr lang="tr-TR" dirty="0" smtClean="0"/>
              <a:t>.</a:t>
            </a:r>
          </a:p>
          <a:p>
            <a:endParaRPr lang="tr-TR" dirty="0"/>
          </a:p>
          <a:p>
            <a:r>
              <a:rPr lang="tr-TR" dirty="0" err="1" smtClean="0"/>
              <a:t>Rigidity</a:t>
            </a:r>
            <a:r>
              <a:rPr lang="tr-TR" dirty="0" smtClean="0"/>
              <a:t> in </a:t>
            </a:r>
            <a:r>
              <a:rPr lang="tr-TR" dirty="0" err="1" smtClean="0"/>
              <a:t>vertical</a:t>
            </a:r>
            <a:r>
              <a:rPr lang="tr-TR" dirty="0" smtClean="0"/>
              <a:t> </a:t>
            </a:r>
            <a:r>
              <a:rPr lang="tr-TR" dirty="0" err="1" smtClean="0"/>
              <a:t>direction</a:t>
            </a:r>
            <a:r>
              <a:rPr lang="tr-TR" dirty="0" smtClean="0"/>
              <a:t> , </a:t>
            </a:r>
            <a:r>
              <a:rPr lang="tr-TR" dirty="0" err="1" smtClean="0"/>
              <a:t>flexibility</a:t>
            </a:r>
            <a:r>
              <a:rPr lang="tr-TR" dirty="0" smtClean="0"/>
              <a:t> in </a:t>
            </a:r>
            <a:r>
              <a:rPr lang="tr-TR" dirty="0" err="1" smtClean="0"/>
              <a:t>horizontal</a:t>
            </a:r>
            <a:r>
              <a:rPr lang="tr-TR" dirty="0" smtClean="0"/>
              <a:t> </a:t>
            </a:r>
            <a:r>
              <a:rPr lang="tr-TR" dirty="0" err="1" smtClean="0"/>
              <a:t>direction</a:t>
            </a:r>
            <a:r>
              <a:rPr lang="tr-TR" dirty="0" smtClean="0"/>
              <a:t>.</a:t>
            </a:r>
            <a:endParaRPr lang="en-GB" dirty="0"/>
          </a:p>
        </p:txBody>
      </p:sp>
      <p:sp>
        <p:nvSpPr>
          <p:cNvPr id="5" name="İçerik Yer Tutucusu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76872"/>
            <a:ext cx="3816424" cy="4473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30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SemiSub</a:t>
            </a:r>
            <a:r>
              <a:rPr lang="tr-TR" dirty="0" smtClean="0"/>
              <a:t> Platform</a:t>
            </a:r>
            <a:endParaRPr lang="en-GB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 err="1" smtClean="0"/>
              <a:t>Held</a:t>
            </a:r>
            <a:r>
              <a:rPr lang="tr-TR" dirty="0" smtClean="0"/>
              <a:t> in </a:t>
            </a:r>
            <a:r>
              <a:rPr lang="tr-TR" dirty="0" err="1" smtClean="0"/>
              <a:t>place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anchors</a:t>
            </a:r>
            <a:r>
              <a:rPr lang="tr-TR" dirty="0" smtClean="0"/>
              <a:t> </a:t>
            </a:r>
            <a:r>
              <a:rPr lang="tr-TR" dirty="0" err="1" smtClean="0"/>
              <a:t>connected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a </a:t>
            </a:r>
            <a:r>
              <a:rPr lang="tr-TR" dirty="0" err="1" smtClean="0"/>
              <a:t>catenary</a:t>
            </a:r>
            <a:r>
              <a:rPr lang="tr-TR" dirty="0" smtClean="0"/>
              <a:t> </a:t>
            </a:r>
            <a:r>
              <a:rPr lang="tr-TR" dirty="0" err="1" smtClean="0"/>
              <a:t>mooring</a:t>
            </a:r>
            <a:r>
              <a:rPr lang="tr-TR" dirty="0" smtClean="0"/>
              <a:t> </a:t>
            </a:r>
            <a:r>
              <a:rPr lang="tr-TR" dirty="0" err="1" smtClean="0"/>
              <a:t>system</a:t>
            </a:r>
            <a:endParaRPr lang="tr-TR" dirty="0" smtClean="0"/>
          </a:p>
          <a:p>
            <a:endParaRPr lang="tr-TR" dirty="0"/>
          </a:p>
          <a:p>
            <a:r>
              <a:rPr lang="tr-TR" dirty="0" err="1" smtClean="0"/>
              <a:t>Used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ultra </a:t>
            </a:r>
            <a:r>
              <a:rPr lang="tr-TR" dirty="0" err="1" smtClean="0"/>
              <a:t>deep</a:t>
            </a:r>
            <a:r>
              <a:rPr lang="tr-TR" dirty="0" smtClean="0"/>
              <a:t> </a:t>
            </a:r>
            <a:r>
              <a:rPr lang="tr-TR" dirty="0" err="1" smtClean="0"/>
              <a:t>water</a:t>
            </a:r>
            <a:endParaRPr lang="en-GB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638" y="1988840"/>
            <a:ext cx="3960440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68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Spar</a:t>
            </a:r>
            <a:r>
              <a:rPr lang="tr-TR" dirty="0" smtClean="0"/>
              <a:t> Platform</a:t>
            </a:r>
            <a:endParaRPr lang="en-GB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Used</a:t>
            </a:r>
            <a:r>
              <a:rPr lang="tr-TR" dirty="0"/>
              <a:t> in ultra </a:t>
            </a:r>
            <a:r>
              <a:rPr lang="tr-TR" dirty="0" err="1"/>
              <a:t>deep</a:t>
            </a:r>
            <a:r>
              <a:rPr lang="tr-TR" dirty="0"/>
              <a:t> </a:t>
            </a:r>
            <a:r>
              <a:rPr lang="tr-TR" dirty="0" err="1"/>
              <a:t>water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Consists</a:t>
            </a:r>
            <a:r>
              <a:rPr lang="tr-TR" dirty="0"/>
              <a:t> of a </a:t>
            </a:r>
            <a:r>
              <a:rPr lang="tr-TR" dirty="0" err="1"/>
              <a:t>large</a:t>
            </a:r>
            <a:r>
              <a:rPr lang="tr-TR" dirty="0"/>
              <a:t> </a:t>
            </a:r>
            <a:r>
              <a:rPr lang="tr-TR" dirty="0" err="1"/>
              <a:t>diameter</a:t>
            </a:r>
            <a:r>
              <a:rPr lang="tr-TR" dirty="0"/>
              <a:t> </a:t>
            </a:r>
            <a:r>
              <a:rPr lang="tr-TR" dirty="0" err="1"/>
              <a:t>single</a:t>
            </a:r>
            <a:r>
              <a:rPr lang="tr-TR" dirty="0"/>
              <a:t> </a:t>
            </a:r>
            <a:r>
              <a:rPr lang="tr-TR" dirty="0" err="1"/>
              <a:t>vertical</a:t>
            </a:r>
            <a:r>
              <a:rPr lang="tr-TR" dirty="0"/>
              <a:t> </a:t>
            </a:r>
            <a:r>
              <a:rPr lang="tr-TR" dirty="0" err="1"/>
              <a:t>cylinder</a:t>
            </a:r>
            <a:r>
              <a:rPr lang="tr-TR" dirty="0"/>
              <a:t> </a:t>
            </a:r>
            <a:r>
              <a:rPr lang="tr-TR" dirty="0" err="1"/>
              <a:t>supporting</a:t>
            </a:r>
            <a:r>
              <a:rPr lang="tr-TR" dirty="0"/>
              <a:t> </a:t>
            </a:r>
            <a:r>
              <a:rPr lang="tr-TR" dirty="0" err="1"/>
              <a:t>deck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Deep</a:t>
            </a:r>
            <a:r>
              <a:rPr lang="tr-TR" dirty="0"/>
              <a:t> </a:t>
            </a:r>
            <a:r>
              <a:rPr lang="tr-TR" dirty="0" err="1"/>
              <a:t>draft</a:t>
            </a:r>
            <a:r>
              <a:rPr lang="tr-TR" dirty="0"/>
              <a:t> of </a:t>
            </a:r>
            <a:r>
              <a:rPr lang="tr-TR" dirty="0" err="1"/>
              <a:t>spars</a:t>
            </a:r>
            <a:r>
              <a:rPr lang="tr-TR" dirty="0"/>
              <a:t> </a:t>
            </a:r>
            <a:r>
              <a:rPr lang="tr-TR" dirty="0" err="1"/>
              <a:t>makes</a:t>
            </a:r>
            <a:r>
              <a:rPr lang="tr-TR" dirty="0"/>
              <a:t> </a:t>
            </a:r>
            <a:r>
              <a:rPr lang="tr-TR" dirty="0" err="1"/>
              <a:t>them</a:t>
            </a:r>
            <a:r>
              <a:rPr lang="tr-TR" dirty="0"/>
              <a:t> </a:t>
            </a:r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affected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wind</a:t>
            </a:r>
            <a:r>
              <a:rPr lang="tr-TR" dirty="0"/>
              <a:t> ,</a:t>
            </a:r>
            <a:r>
              <a:rPr lang="tr-TR" dirty="0" err="1"/>
              <a:t>wave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currents</a:t>
            </a:r>
            <a:endParaRPr lang="en-GB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018" y="1556792"/>
            <a:ext cx="3132348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02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 smtClean="0"/>
              <a:t>Ship</a:t>
            </a:r>
            <a:r>
              <a:rPr lang="tr-TR" dirty="0" smtClean="0"/>
              <a:t> </a:t>
            </a:r>
            <a:r>
              <a:rPr lang="tr-TR" dirty="0" err="1" smtClean="0"/>
              <a:t>Shaped</a:t>
            </a:r>
            <a:r>
              <a:rPr lang="tr-TR" dirty="0" smtClean="0"/>
              <a:t> </a:t>
            </a:r>
            <a:r>
              <a:rPr lang="tr-TR" dirty="0" err="1" smtClean="0"/>
              <a:t>Vessel</a:t>
            </a:r>
            <a:r>
              <a:rPr lang="tr-TR" dirty="0" smtClean="0"/>
              <a:t> Platform</a:t>
            </a:r>
            <a:endParaRPr lang="en-GB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Have oil storage capability </a:t>
            </a:r>
          </a:p>
          <a:p>
            <a:endParaRPr lang="tr-TR" dirty="0"/>
          </a:p>
          <a:p>
            <a:r>
              <a:rPr lang="tr-TR" dirty="0" err="1"/>
              <a:t>Used</a:t>
            </a:r>
            <a:r>
              <a:rPr lang="tr-TR" dirty="0"/>
              <a:t> </a:t>
            </a:r>
            <a:r>
              <a:rPr lang="tr-TR" dirty="0" err="1"/>
              <a:t>when</a:t>
            </a:r>
            <a:r>
              <a:rPr lang="tr-TR" dirty="0"/>
              <a:t> </a:t>
            </a:r>
            <a:r>
              <a:rPr lang="tr-TR" dirty="0" err="1"/>
              <a:t>building</a:t>
            </a:r>
            <a:r>
              <a:rPr lang="tr-TR" dirty="0"/>
              <a:t> </a:t>
            </a:r>
            <a:r>
              <a:rPr lang="tr-TR" dirty="0" err="1"/>
              <a:t>fixed</a:t>
            </a:r>
            <a:r>
              <a:rPr lang="tr-TR" dirty="0"/>
              <a:t> platform is </a:t>
            </a:r>
            <a:r>
              <a:rPr lang="tr-TR" dirty="0" err="1"/>
              <a:t>economically</a:t>
            </a:r>
            <a:r>
              <a:rPr lang="tr-TR" dirty="0"/>
              <a:t> not </a:t>
            </a:r>
            <a:r>
              <a:rPr lang="tr-TR" dirty="0" err="1"/>
              <a:t>feasible</a:t>
            </a:r>
            <a:r>
              <a:rPr lang="tr-TR" dirty="0"/>
              <a:t> </a:t>
            </a:r>
            <a:endParaRPr lang="en-GB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492896"/>
            <a:ext cx="3600400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93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Functional Analyses of Platform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4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No electricity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No drinking water</a:t>
            </a:r>
          </a:p>
          <a:p>
            <a:pPr marL="514350" indent="-514350">
              <a:buFont typeface="+mj-lt"/>
              <a:buAutoNum type="arabicPeriod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No sewage</a:t>
            </a:r>
          </a:p>
          <a:p>
            <a:pPr marL="514350" indent="-514350">
              <a:buNone/>
            </a:pPr>
            <a:endParaRPr lang="tr-TR" dirty="0" smtClean="0"/>
          </a:p>
          <a:p>
            <a:endParaRPr lang="en-US" dirty="0"/>
          </a:p>
        </p:txBody>
      </p:sp>
      <p:pic>
        <p:nvPicPr>
          <p:cNvPr id="2050" name="Picture 2" descr="C:\Users\ahmet\Desktop\svbdf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4087477"/>
            <a:ext cx="7452320" cy="27705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028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tr-TR" sz="3600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Electricity Production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5 Metin Yer Tutucusu"/>
          <p:cNvSpPr>
            <a:spLocks noGrp="1"/>
          </p:cNvSpPr>
          <p:nvPr>
            <p:ph type="body" idx="1"/>
          </p:nvPr>
        </p:nvSpPr>
        <p:spPr>
          <a:xfrm>
            <a:off x="899592" y="2276872"/>
            <a:ext cx="2880320" cy="504056"/>
          </a:xfrm>
        </p:spPr>
        <p:txBody>
          <a:bodyPr>
            <a:normAutofit/>
          </a:bodyPr>
          <a:lstStyle/>
          <a:p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Wind Turbine</a:t>
            </a:r>
            <a:endParaRPr lang="en-US" sz="2000" b="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6 Metin Yer Tutucusu"/>
          <p:cNvSpPr>
            <a:spLocks noGrp="1"/>
          </p:cNvSpPr>
          <p:nvPr>
            <p:ph type="body" sz="half" idx="3"/>
          </p:nvPr>
        </p:nvSpPr>
        <p:spPr>
          <a:xfrm>
            <a:off x="5220072" y="2204864"/>
            <a:ext cx="2664296" cy="639762"/>
          </a:xfrm>
        </p:spPr>
        <p:txBody>
          <a:bodyPr>
            <a:normAutofit/>
          </a:bodyPr>
          <a:lstStyle/>
          <a:p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Solar Energy</a:t>
            </a:r>
          </a:p>
        </p:txBody>
      </p:sp>
      <p:pic>
        <p:nvPicPr>
          <p:cNvPr id="1026" name="Picture 2" descr="C:\Users\ahmet\Desktop\Siemens-6MW-Wind-Turbine-537x402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251520" y="2852936"/>
            <a:ext cx="4040188" cy="3024498"/>
          </a:xfrm>
          <a:prstGeom prst="rect">
            <a:avLst/>
          </a:prstGeom>
          <a:noFill/>
        </p:spPr>
      </p:pic>
      <p:pic>
        <p:nvPicPr>
          <p:cNvPr id="1027" name="Picture 3" descr="C:\Users\ahmet\Desktop\solar-energy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2996952"/>
            <a:ext cx="4032448" cy="30243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568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Font typeface="Arial" pitchFamily="34" charset="0"/>
              <a:buChar char="•"/>
            </a:pPr>
            <a:r>
              <a:rPr lang="tr-TR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Wind Turbine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idx="1"/>
          </p:nvPr>
        </p:nvGraphicFramePr>
        <p:xfrm>
          <a:off x="395536" y="4941168"/>
          <a:ext cx="8229600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2000" b="1" u="sng" kern="1200" dirty="0" err="1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Electricity</a:t>
                      </a:r>
                      <a:r>
                        <a:rPr lang="tr-TR" sz="2000" b="1" u="sng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tr-TR" sz="2000" b="1" u="sng" kern="1200" dirty="0" err="1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consumption</a:t>
                      </a:r>
                      <a:r>
                        <a:rPr lang="tr-TR" sz="2000" b="1" u="sng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tr-TR" sz="2000" b="1" u="sng" kern="1200" dirty="0" err="1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per</a:t>
                      </a:r>
                      <a:r>
                        <a:rPr lang="tr-TR" sz="2000" b="1" u="sng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tr-TR" sz="2000" b="1" u="sng" kern="1200" dirty="0" err="1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person</a:t>
                      </a:r>
                      <a:r>
                        <a:rPr lang="tr-TR" sz="2000" b="1" u="sng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in </a:t>
                      </a:r>
                      <a:r>
                        <a:rPr lang="tr-TR" sz="2000" b="1" u="sng" kern="1200" dirty="0" err="1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year</a:t>
                      </a:r>
                      <a:r>
                        <a:rPr lang="tr-TR" sz="2000" b="1" u="sng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lang="tr-TR" sz="2000" b="1" u="sng" kern="1200" dirty="0" err="1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kwh</a:t>
                      </a:r>
                      <a:r>
                        <a:rPr lang="tr-TR" sz="2000" b="1" u="sng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)</a:t>
                      </a:r>
                      <a:endParaRPr lang="tr-T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b="1" u="sng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 of </a:t>
                      </a:r>
                      <a:r>
                        <a:rPr lang="tr-TR" sz="2000" b="1" u="sng" kern="1200" dirty="0" err="1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people</a:t>
                      </a:r>
                      <a:endParaRPr lang="tr-T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b="1" u="sng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Total </a:t>
                      </a:r>
                      <a:r>
                        <a:rPr lang="tr-TR" sz="2000" b="1" u="sng" kern="1200" dirty="0" err="1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electiricty</a:t>
                      </a:r>
                      <a:r>
                        <a:rPr lang="tr-TR" sz="2000" b="1" u="sng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tr-TR" sz="2000" b="1" u="sng" kern="1200" dirty="0" err="1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necessity</a:t>
                      </a:r>
                      <a:r>
                        <a:rPr lang="tr-TR" sz="2000" b="1" u="sng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(</a:t>
                      </a:r>
                      <a:r>
                        <a:rPr lang="tr-TR" sz="2000" b="1" u="sng" kern="1200" dirty="0" err="1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kwh</a:t>
                      </a:r>
                      <a:r>
                        <a:rPr lang="tr-TR" sz="2000" b="1" u="sng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)</a:t>
                      </a:r>
                      <a:endParaRPr lang="tr-T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b="1" u="sng" kern="1200" dirty="0" err="1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Turbine</a:t>
                      </a:r>
                      <a:r>
                        <a:rPr lang="tr-TR" sz="2000" b="1" u="sng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tr-TR" sz="2000" b="1" u="sng" kern="1200" dirty="0" err="1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capacity</a:t>
                      </a:r>
                      <a:r>
                        <a:rPr lang="tr-TR" sz="2000" b="1" u="sng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in </a:t>
                      </a:r>
                      <a:r>
                        <a:rPr lang="tr-TR" sz="2000" b="1" u="sng" kern="1200" dirty="0" err="1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year</a:t>
                      </a:r>
                      <a:r>
                        <a:rPr lang="tr-TR" sz="2000" b="1" u="sng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</a:t>
                      </a:r>
                      <a:r>
                        <a:rPr lang="tr-TR" sz="2000" b="1" u="sng" kern="1200" dirty="0" err="1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kwh</a:t>
                      </a:r>
                      <a:r>
                        <a:rPr lang="tr-TR" sz="2000" b="1" u="sng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)</a:t>
                      </a:r>
                      <a:endParaRPr lang="tr-T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b="1" u="sng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 of </a:t>
                      </a:r>
                      <a:r>
                        <a:rPr lang="tr-TR" sz="2000" b="1" u="sng" kern="1200" dirty="0" err="1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Required</a:t>
                      </a:r>
                      <a:r>
                        <a:rPr lang="tr-TR" sz="2000" b="1" u="sng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tr-TR" sz="2000" b="1" u="sng" kern="1200" dirty="0" err="1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Turbine</a:t>
                      </a:r>
                      <a:endParaRPr lang="tr-T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3.310</a:t>
                      </a:r>
                      <a:endParaRPr lang="tr-T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10.000</a:t>
                      </a:r>
                      <a:endParaRPr lang="tr-T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33.100.000</a:t>
                      </a:r>
                      <a:endParaRPr lang="tr-T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8.760.000</a:t>
                      </a:r>
                      <a:endParaRPr lang="tr-T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tr-T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6 Dikdörtgen"/>
          <p:cNvSpPr/>
          <p:nvPr/>
        </p:nvSpPr>
        <p:spPr>
          <a:xfrm>
            <a:off x="1547664" y="4365104"/>
            <a:ext cx="29268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2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Long</a:t>
            </a:r>
            <a:r>
              <a:rPr lang="tr-TR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Term</a:t>
            </a:r>
            <a:r>
              <a:rPr lang="tr-TR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Wind</a:t>
            </a:r>
            <a:r>
              <a:rPr lang="tr-TR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Statistics</a:t>
            </a:r>
            <a:endParaRPr lang="tr-TR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7 Metin kutusu"/>
          <p:cNvSpPr txBox="1"/>
          <p:nvPr/>
        </p:nvSpPr>
        <p:spPr>
          <a:xfrm>
            <a:off x="5868144" y="1844824"/>
            <a:ext cx="2808312" cy="101566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tr-TR" sz="2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tr-TR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need</a:t>
            </a:r>
            <a:r>
              <a:rPr lang="tr-TR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at </a:t>
            </a:r>
            <a:r>
              <a:rPr lang="tr-TR" sz="2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least</a:t>
            </a:r>
            <a:r>
              <a:rPr lang="tr-TR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5.4 </a:t>
            </a:r>
            <a:r>
              <a:rPr lang="tr-TR" sz="16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m/</a:t>
            </a:r>
            <a:r>
              <a:rPr lang="tr-TR" sz="16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sec</a:t>
            </a:r>
            <a:r>
              <a:rPr lang="tr-TR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wind</a:t>
            </a:r>
            <a:r>
              <a:rPr lang="tr-TR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tr-TR" sz="2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tr-TR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economic</a:t>
            </a:r>
            <a:r>
              <a:rPr lang="tr-TR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production</a:t>
            </a:r>
            <a:r>
              <a:rPr lang="tr-TR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tr-TR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88840"/>
            <a:ext cx="4896544" cy="2848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517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OUTLINE</a:t>
            </a:r>
            <a:endParaRPr lang="tr-TR" dirty="0"/>
          </a:p>
        </p:txBody>
      </p:sp>
      <p:sp>
        <p:nvSpPr>
          <p:cNvPr id="6" name="5 İçerik Yer Tutucusu"/>
          <p:cNvSpPr>
            <a:spLocks noGrp="1"/>
          </p:cNvSpPr>
          <p:nvPr>
            <p:ph idx="1"/>
          </p:nvPr>
        </p:nvSpPr>
        <p:spPr>
          <a:xfrm>
            <a:off x="457200" y="2214554"/>
            <a:ext cx="8229600" cy="4110046"/>
          </a:xfrm>
        </p:spPr>
        <p:txBody>
          <a:bodyPr>
            <a:normAutofit fontScale="92500"/>
          </a:bodyPr>
          <a:lstStyle/>
          <a:p>
            <a:r>
              <a:rPr lang="tr-TR" dirty="0" err="1" smtClean="0"/>
              <a:t>Introduction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Multi</a:t>
            </a:r>
            <a:r>
              <a:rPr lang="tr-TR" dirty="0" smtClean="0"/>
              <a:t>-</a:t>
            </a:r>
            <a:r>
              <a:rPr lang="tr-TR" dirty="0" err="1" smtClean="0"/>
              <a:t>Purpose</a:t>
            </a:r>
            <a:r>
              <a:rPr lang="tr-TR" dirty="0" smtClean="0"/>
              <a:t> </a:t>
            </a:r>
            <a:r>
              <a:rPr lang="tr-TR" dirty="0" err="1" smtClean="0"/>
              <a:t>Offshore</a:t>
            </a:r>
            <a:r>
              <a:rPr lang="tr-TR" dirty="0" smtClean="0"/>
              <a:t> Platform</a:t>
            </a:r>
          </a:p>
          <a:p>
            <a:endParaRPr lang="tr-TR" dirty="0" smtClean="0"/>
          </a:p>
          <a:p>
            <a:r>
              <a:rPr lang="tr-TR" dirty="0" err="1" smtClean="0"/>
              <a:t>Types</a:t>
            </a:r>
            <a:r>
              <a:rPr lang="tr-TR" dirty="0" smtClean="0"/>
              <a:t> of </a:t>
            </a:r>
            <a:r>
              <a:rPr lang="tr-TR" dirty="0" err="1" smtClean="0"/>
              <a:t>Offshore</a:t>
            </a:r>
            <a:r>
              <a:rPr lang="tr-TR" dirty="0" smtClean="0"/>
              <a:t> Platform</a:t>
            </a:r>
          </a:p>
          <a:p>
            <a:endParaRPr lang="tr-TR" dirty="0" smtClean="0"/>
          </a:p>
          <a:p>
            <a:r>
              <a:rPr lang="tr-TR" dirty="0" err="1" smtClean="0"/>
              <a:t>Usage</a:t>
            </a:r>
            <a:r>
              <a:rPr lang="tr-TR" dirty="0" smtClean="0"/>
              <a:t> of </a:t>
            </a:r>
            <a:r>
              <a:rPr lang="tr-TR" dirty="0" err="1" smtClean="0"/>
              <a:t>energy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water</a:t>
            </a:r>
            <a:endParaRPr lang="tr-TR" dirty="0" smtClean="0"/>
          </a:p>
          <a:p>
            <a:pPr>
              <a:buNone/>
            </a:pPr>
            <a:endParaRPr lang="tr-TR" dirty="0" smtClean="0"/>
          </a:p>
          <a:p>
            <a:r>
              <a:rPr lang="tr-TR" dirty="0" err="1" smtClean="0"/>
              <a:t>Wind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wave</a:t>
            </a:r>
            <a:r>
              <a:rPr lang="tr-TR" dirty="0" smtClean="0"/>
              <a:t> </a:t>
            </a:r>
            <a:r>
              <a:rPr lang="tr-TR" dirty="0" err="1" smtClean="0"/>
              <a:t>studies</a:t>
            </a:r>
            <a:r>
              <a:rPr lang="tr-TR" dirty="0" smtClean="0"/>
              <a:t> </a:t>
            </a:r>
          </a:p>
          <a:p>
            <a:endParaRPr lang="tr-TR" dirty="0" smtClean="0"/>
          </a:p>
          <a:p>
            <a:r>
              <a:rPr lang="tr-TR" dirty="0" err="1" smtClean="0"/>
              <a:t>Structural</a:t>
            </a:r>
            <a:r>
              <a:rPr lang="tr-TR" dirty="0" smtClean="0"/>
              <a:t> </a:t>
            </a:r>
            <a:r>
              <a:rPr lang="tr-TR" dirty="0" err="1" smtClean="0"/>
              <a:t>analysis</a:t>
            </a:r>
            <a:r>
              <a:rPr lang="tr-TR" dirty="0" smtClean="0"/>
              <a:t> of </a:t>
            </a:r>
            <a:r>
              <a:rPr lang="tr-TR" dirty="0" err="1" smtClean="0"/>
              <a:t>offshore</a:t>
            </a:r>
            <a:r>
              <a:rPr lang="tr-TR" dirty="0" smtClean="0"/>
              <a:t> </a:t>
            </a:r>
            <a:r>
              <a:rPr lang="tr-TR" dirty="0" err="1" smtClean="0"/>
              <a:t>platforms</a:t>
            </a:r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5480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Solar Energy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idx="1"/>
          </p:nvPr>
        </p:nvGraphicFramePr>
        <p:xfrm>
          <a:off x="467544" y="1484784"/>
          <a:ext cx="8291265" cy="124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3755"/>
                <a:gridCol w="2763755"/>
                <a:gridCol w="2763755"/>
              </a:tblGrid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en-US" sz="2000" b="0" u="none" kern="1200" noProof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Power of a panel</a:t>
                      </a:r>
                      <a:endParaRPr lang="en-US" sz="2000" b="0" u="none" noProof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u="none" kern="1200" noProof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 of panel</a:t>
                      </a:r>
                      <a:endParaRPr lang="en-US" sz="2000" b="0" u="none" noProof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2000" b="0" u="none" kern="1200" noProof="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Total </a:t>
                      </a:r>
                      <a:r>
                        <a:rPr lang="en-US" sz="2000" b="0" u="none" kern="1200" noProof="0" dirty="0" err="1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electiricty</a:t>
                      </a:r>
                      <a:r>
                        <a:rPr lang="en-US" sz="2000" b="0" u="none" kern="1200" noProof="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Production in year(</a:t>
                      </a:r>
                      <a:r>
                        <a:rPr lang="en-US" sz="2000" b="0" u="none" kern="1200" noProof="0" dirty="0" err="1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kwh</a:t>
                      </a:r>
                      <a:r>
                        <a:rPr lang="en-US" sz="2000" b="0" u="none" kern="1200" noProof="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)</a:t>
                      </a:r>
                      <a:endParaRPr lang="en-US" sz="2000" b="0" u="none" noProof="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89535" marR="89535" marT="0" marB="0"/>
                </a:tc>
              </a:tr>
              <a:tr h="540060">
                <a:tc>
                  <a:txBody>
                    <a:bodyPr/>
                    <a:lstStyle/>
                    <a:p>
                      <a:pPr algn="ctr"/>
                      <a:r>
                        <a:rPr lang="tr-TR" sz="2000" dirty="0" smtClean="0"/>
                        <a:t>51 W</a:t>
                      </a:r>
                      <a:endParaRPr lang="tr-T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75.000</a:t>
                      </a:r>
                      <a:endParaRPr lang="tr-TR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7.000.000</a:t>
                      </a:r>
                      <a:endParaRPr lang="tr-TR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7 Metin kutusu"/>
          <p:cNvSpPr txBox="1"/>
          <p:nvPr/>
        </p:nvSpPr>
        <p:spPr>
          <a:xfrm>
            <a:off x="323528" y="2852936"/>
            <a:ext cx="8208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51 W x 5 h x 365day x 75.000 = 7.000.000 </a:t>
            </a:r>
            <a:r>
              <a:rPr lang="tr-TR" sz="2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kWh</a:t>
            </a:r>
            <a:endParaRPr lang="tr-TR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12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2. Drinking Water Production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3 İçerik Yer Tutucusu"/>
          <p:cNvGraphicFramePr>
            <a:graphicFrameLocks noGrp="1"/>
          </p:cNvGraphicFramePr>
          <p:nvPr>
            <p:ph idx="1"/>
          </p:nvPr>
        </p:nvGraphicFramePr>
        <p:xfrm>
          <a:off x="457200" y="2249488"/>
          <a:ext cx="822960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0" u="none" kern="120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Water consumption per person in day (m^3)</a:t>
                      </a:r>
                      <a:endParaRPr lang="en-US" sz="2000" b="0" u="non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u="none" kern="120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 of people</a:t>
                      </a:r>
                      <a:endParaRPr lang="en-US" sz="2000" b="0" u="non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u="none" kern="120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Total water consumption (m^3)</a:t>
                      </a:r>
                      <a:endParaRPr lang="en-US" sz="2000" b="0" u="non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u="none" kern="120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Production capacity in day (m^3)</a:t>
                      </a:r>
                      <a:endParaRPr lang="en-US" sz="2000" b="0" u="non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u="none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# of </a:t>
                      </a:r>
                      <a:r>
                        <a:rPr lang="en-US" sz="2000" b="0" u="none" kern="1200" noProof="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Required</a:t>
                      </a:r>
                      <a:r>
                        <a:rPr lang="en-US" sz="2000" b="0" u="none" kern="1200" dirty="0" smtClean="0">
                          <a:solidFill>
                            <a:schemeClr val="lt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drinking water treatment plant</a:t>
                      </a:r>
                      <a:endParaRPr lang="en-US" sz="2000" b="0" u="none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0,25</a:t>
                      </a:r>
                      <a:endParaRPr lang="tr-T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10.000</a:t>
                      </a:r>
                      <a:endParaRPr lang="tr-T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2500</a:t>
                      </a:r>
                      <a:endParaRPr lang="tr-T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5000</a:t>
                      </a:r>
                      <a:endParaRPr lang="tr-T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tr-TR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361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tr-TR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Sewage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4 Metin Yer Tutucusu"/>
          <p:cNvSpPr>
            <a:spLocks noGrp="1"/>
          </p:cNvSpPr>
          <p:nvPr>
            <p:ph type="body" idx="1"/>
          </p:nvPr>
        </p:nvSpPr>
        <p:spPr>
          <a:xfrm rot="10800000" flipV="1">
            <a:off x="620544" y="2267818"/>
            <a:ext cx="6779096" cy="296342"/>
          </a:xfrm>
        </p:spPr>
        <p:txBody>
          <a:bodyPr>
            <a:normAutofit fontScale="77500" lnSpcReduction="20000"/>
          </a:bodyPr>
          <a:lstStyle/>
          <a:p>
            <a:r>
              <a:rPr lang="en-US" sz="2000" b="0" dirty="0" smtClean="0">
                <a:latin typeface="Times New Roman" pitchFamily="18" charset="0"/>
                <a:cs typeface="Times New Roman" pitchFamily="18" charset="0"/>
              </a:rPr>
              <a:t>Land Based Sewage Treatment system is used in this project</a:t>
            </a:r>
            <a:endParaRPr lang="tr-TR" sz="2000" b="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1507" name="Picture 3" descr="C:\Users\ahmet\Desktop\okul\ce410 proje\Paket-Aritma-Sistemleri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323528" y="2918847"/>
            <a:ext cx="4041775" cy="3233420"/>
          </a:xfrm>
          <a:prstGeom prst="rect">
            <a:avLst/>
          </a:prstGeom>
          <a:noFill/>
        </p:spPr>
      </p:pic>
      <p:sp>
        <p:nvSpPr>
          <p:cNvPr id="9" name="8 Metin kutusu"/>
          <p:cNvSpPr txBox="1"/>
          <p:nvPr/>
        </p:nvSpPr>
        <p:spPr>
          <a:xfrm>
            <a:off x="6300192" y="2564904"/>
            <a:ext cx="244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This system is used for 350 people.</a:t>
            </a:r>
            <a:endParaRPr lang="en-US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9 Metin kutusu"/>
          <p:cNvSpPr txBox="1"/>
          <p:nvPr/>
        </p:nvSpPr>
        <p:spPr>
          <a:xfrm>
            <a:off x="6372200" y="3501008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10000/350 = 28,5</a:t>
            </a:r>
            <a:endParaRPr lang="tr-TR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10 Metin kutusu"/>
          <p:cNvSpPr txBox="1"/>
          <p:nvPr/>
        </p:nvSpPr>
        <p:spPr>
          <a:xfrm>
            <a:off x="6372200" y="4149080"/>
            <a:ext cx="2016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30 </a:t>
            </a:r>
            <a:r>
              <a:rPr lang="tr-TR" sz="2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system</a:t>
            </a:r>
            <a:r>
              <a:rPr lang="tr-TR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tr-TR" sz="2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required</a:t>
            </a:r>
            <a:r>
              <a:rPr lang="tr-TR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tr-TR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20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tr-TR" sz="20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platform.</a:t>
            </a:r>
            <a:endParaRPr lang="tr-TR" sz="20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08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1196752"/>
            <a:ext cx="7772400" cy="18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Wind and Wave Climate Studies </a:t>
            </a:r>
            <a:r>
              <a:rPr lang="tr-TR" dirty="0" smtClean="0"/>
              <a:t>at İskenderun Bay</a:t>
            </a:r>
            <a:r>
              <a:rPr lang="tr-TR" dirty="0"/>
              <a:t/>
            </a:r>
            <a:br>
              <a:rPr lang="tr-TR" dirty="0"/>
            </a:br>
            <a:endParaRPr lang="tr-T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4077072"/>
            <a:ext cx="4953000" cy="1752600"/>
          </a:xfrm>
        </p:spPr>
        <p:txBody>
          <a:bodyPr>
            <a:noAutofit/>
          </a:bodyPr>
          <a:lstStyle/>
          <a:p>
            <a:pPr marL="406908" indent="-342900">
              <a:buFont typeface="Arial" panose="020B0604020202020204" pitchFamily="34" charset="0"/>
              <a:buChar char="•"/>
            </a:pPr>
            <a:r>
              <a:rPr lang="tr-TR" dirty="0" smtClean="0"/>
              <a:t>Karataş and Yumurtalık </a:t>
            </a:r>
            <a:r>
              <a:rPr lang="tr-TR" dirty="0"/>
              <a:t>m</a:t>
            </a:r>
            <a:r>
              <a:rPr lang="en-US" dirty="0" err="1" smtClean="0"/>
              <a:t>eteorological</a:t>
            </a:r>
            <a:r>
              <a:rPr lang="en-US" dirty="0" smtClean="0"/>
              <a:t> </a:t>
            </a:r>
            <a:r>
              <a:rPr lang="tr-TR" dirty="0" smtClean="0"/>
              <a:t>stations</a:t>
            </a:r>
          </a:p>
          <a:p>
            <a:pPr marL="406908" indent="-342900">
              <a:buFont typeface="Arial" panose="020B0604020202020204" pitchFamily="34" charset="0"/>
              <a:buChar char="•"/>
            </a:pPr>
            <a:endParaRPr lang="tr-TR" dirty="0" smtClean="0"/>
          </a:p>
          <a:p>
            <a:pPr marL="406908" indent="-342900">
              <a:buFont typeface="Arial" panose="020B0604020202020204" pitchFamily="34" charset="0"/>
              <a:buChar char="•"/>
            </a:pPr>
            <a:r>
              <a:rPr lang="tr-TR" dirty="0" smtClean="0"/>
              <a:t>Wind statistics</a:t>
            </a:r>
          </a:p>
          <a:p>
            <a:pPr marL="406908" indent="-342900">
              <a:buFont typeface="Arial" panose="020B0604020202020204" pitchFamily="34" charset="0"/>
              <a:buChar char="•"/>
            </a:pPr>
            <a:endParaRPr lang="tr-TR" dirty="0" smtClean="0"/>
          </a:p>
          <a:p>
            <a:pPr marL="406908" indent="-342900">
              <a:buFont typeface="Arial" panose="020B0604020202020204" pitchFamily="34" charset="0"/>
              <a:buChar char="•"/>
            </a:pPr>
            <a:r>
              <a:rPr lang="tr-TR" dirty="0" smtClean="0"/>
              <a:t>Wave transformation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6112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Wind Statistics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Hourly </a:t>
            </a:r>
            <a:r>
              <a:rPr lang="en-US" dirty="0"/>
              <a:t>average wind </a:t>
            </a:r>
            <a:r>
              <a:rPr lang="en-US" dirty="0" smtClean="0"/>
              <a:t>velocities</a:t>
            </a:r>
            <a:r>
              <a:rPr lang="tr-TR" dirty="0" smtClean="0"/>
              <a:t>(</a:t>
            </a:r>
            <a:r>
              <a:rPr lang="tr-TR" dirty="0" err="1" smtClean="0"/>
              <a:t>between</a:t>
            </a:r>
            <a:r>
              <a:rPr lang="tr-TR" dirty="0" smtClean="0"/>
              <a:t> 1985-2010</a:t>
            </a:r>
          </a:p>
          <a:p>
            <a:endParaRPr lang="tr-TR" dirty="0"/>
          </a:p>
          <a:p>
            <a:r>
              <a:rPr lang="tr-TR" dirty="0"/>
              <a:t>G</a:t>
            </a:r>
            <a:r>
              <a:rPr lang="en-US" dirty="0" err="1" smtClean="0"/>
              <a:t>raphics</a:t>
            </a:r>
            <a:r>
              <a:rPr lang="en-US" dirty="0" smtClean="0"/>
              <a:t> </a:t>
            </a:r>
            <a:r>
              <a:rPr lang="en-US" dirty="0"/>
              <a:t>and wind roses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455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Results from Karataş Region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Long term wind statistics with  </a:t>
            </a:r>
            <a:r>
              <a:rPr lang="tr-TR" dirty="0"/>
              <a:t>2</a:t>
            </a:r>
            <a:r>
              <a:rPr lang="en-US" dirty="0" smtClean="0"/>
              <a:t>m/sec </a:t>
            </a:r>
            <a:r>
              <a:rPr lang="en-US" dirty="0"/>
              <a:t>intervals</a:t>
            </a:r>
            <a:endParaRPr lang="tr-TR" dirty="0" smtClean="0"/>
          </a:p>
          <a:p>
            <a:endParaRPr lang="tr-TR" dirty="0"/>
          </a:p>
          <a:p>
            <a:r>
              <a:rPr lang="tr-TR" dirty="0"/>
              <a:t>W</a:t>
            </a:r>
            <a:r>
              <a:rPr lang="en-US" dirty="0" err="1" smtClean="0"/>
              <a:t>ind</a:t>
            </a:r>
            <a:r>
              <a:rPr lang="en-US" dirty="0" smtClean="0"/>
              <a:t> </a:t>
            </a:r>
            <a:r>
              <a:rPr lang="en-US" dirty="0"/>
              <a:t>class frequency </a:t>
            </a:r>
            <a:r>
              <a:rPr lang="en-US" dirty="0" smtClean="0"/>
              <a:t>histograms</a:t>
            </a:r>
            <a:endParaRPr lang="tr-TR" dirty="0" smtClean="0"/>
          </a:p>
          <a:p>
            <a:endParaRPr lang="tr-TR" dirty="0"/>
          </a:p>
          <a:p>
            <a:r>
              <a:rPr lang="tr-TR" dirty="0"/>
              <a:t>Annual statistics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9007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Results from Karataş Region</a:t>
            </a:r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184" y="2249488"/>
            <a:ext cx="7701631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36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Results from Karataş Region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132856"/>
            <a:ext cx="4428051" cy="4464496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80" y="2060848"/>
            <a:ext cx="4680520" cy="4608512"/>
          </a:xfrm>
        </p:spPr>
      </p:pic>
    </p:spTree>
    <p:extLst>
      <p:ext uri="{BB962C8B-B14F-4D97-AF65-F5344CB8AC3E}">
        <p14:creationId xmlns:p14="http://schemas.microsoft.com/office/powerpoint/2010/main" val="34313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Results from </a:t>
            </a:r>
            <a:r>
              <a:rPr lang="tr-TR" dirty="0" smtClean="0"/>
              <a:t>Yumurtalık </a:t>
            </a:r>
            <a:r>
              <a:rPr lang="tr-TR" dirty="0"/>
              <a:t>Region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48" y="2473055"/>
            <a:ext cx="5753903" cy="3877216"/>
          </a:xfrm>
        </p:spPr>
      </p:pic>
    </p:spTree>
    <p:extLst>
      <p:ext uri="{BB962C8B-B14F-4D97-AF65-F5344CB8AC3E}">
        <p14:creationId xmlns:p14="http://schemas.microsoft.com/office/powerpoint/2010/main" val="362690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Results from Yumurtalık Region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856"/>
            <a:ext cx="4258816" cy="460851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132857"/>
            <a:ext cx="4536504" cy="4608512"/>
          </a:xfrm>
        </p:spPr>
      </p:pic>
    </p:spTree>
    <p:extLst>
      <p:ext uri="{BB962C8B-B14F-4D97-AF65-F5344CB8AC3E}">
        <p14:creationId xmlns:p14="http://schemas.microsoft.com/office/powerpoint/2010/main" val="288252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What</a:t>
            </a:r>
            <a:r>
              <a:rPr lang="tr-TR" dirty="0" smtClean="0"/>
              <a:t> is </a:t>
            </a:r>
            <a:r>
              <a:rPr lang="tr-TR" dirty="0" err="1" smtClean="0"/>
              <a:t>Offshore</a:t>
            </a:r>
            <a:r>
              <a:rPr lang="tr-TR" dirty="0" smtClean="0"/>
              <a:t> </a:t>
            </a:r>
            <a:r>
              <a:rPr lang="tr-TR" dirty="0" err="1" smtClean="0"/>
              <a:t>Platforms</a:t>
            </a:r>
            <a:endParaRPr lang="tr-TR" dirty="0"/>
          </a:p>
        </p:txBody>
      </p:sp>
      <p:pic>
        <p:nvPicPr>
          <p:cNvPr id="2051" name="Picture 3" descr="C:\Users\Guest\Desktop\PlatformHoll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04" y="2071678"/>
            <a:ext cx="6096000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0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Discussion of Wind </a:t>
            </a:r>
            <a:r>
              <a:rPr lang="tr-TR" dirty="0"/>
              <a:t>S</a:t>
            </a:r>
            <a:r>
              <a:rPr lang="tr-TR" dirty="0" smtClean="0"/>
              <a:t>tatistics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Karataş</a:t>
            </a:r>
            <a:r>
              <a:rPr lang="tr-TR" dirty="0" smtClean="0"/>
              <a:t>: </a:t>
            </a:r>
            <a:r>
              <a:rPr lang="en-US" dirty="0"/>
              <a:t>SSW – SSE sector </a:t>
            </a:r>
            <a:endParaRPr lang="tr-TR" dirty="0" smtClean="0"/>
          </a:p>
          <a:p>
            <a:endParaRPr lang="tr-TR" dirty="0"/>
          </a:p>
          <a:p>
            <a:r>
              <a:rPr lang="en-US" dirty="0" err="1" smtClean="0"/>
              <a:t>Yumurtalı</a:t>
            </a:r>
            <a:r>
              <a:rPr lang="tr-TR" dirty="0" smtClean="0"/>
              <a:t>k:</a:t>
            </a:r>
            <a:r>
              <a:rPr lang="en-US" dirty="0" smtClean="0"/>
              <a:t> </a:t>
            </a:r>
            <a:r>
              <a:rPr lang="en-US" dirty="0"/>
              <a:t>SW – W sector</a:t>
            </a:r>
            <a:endParaRPr lang="tr-TR" dirty="0" smtClean="0"/>
          </a:p>
          <a:p>
            <a:endParaRPr lang="tr-TR" dirty="0"/>
          </a:p>
          <a:p>
            <a:r>
              <a:rPr lang="tr-TR" dirty="0"/>
              <a:t>D</a:t>
            </a:r>
            <a:r>
              <a:rPr lang="en-US" dirty="0" err="1" smtClean="0"/>
              <a:t>ominant</a:t>
            </a:r>
            <a:r>
              <a:rPr lang="tr-TR" dirty="0" smtClean="0"/>
              <a:t> wind</a:t>
            </a:r>
            <a:r>
              <a:rPr lang="en-US" dirty="0" smtClean="0"/>
              <a:t> direction</a:t>
            </a:r>
            <a:r>
              <a:rPr lang="tr-TR" dirty="0" smtClean="0"/>
              <a:t>: </a:t>
            </a:r>
            <a:r>
              <a:rPr lang="en-US" dirty="0" smtClean="0"/>
              <a:t> </a:t>
            </a:r>
            <a:r>
              <a:rPr lang="tr-TR" dirty="0" smtClean="0"/>
              <a:t>SSW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9909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Wave Data </a:t>
            </a:r>
            <a:r>
              <a:rPr lang="tr-TR" dirty="0"/>
              <a:t>U</a:t>
            </a:r>
            <a:r>
              <a:rPr lang="tr-TR" dirty="0" smtClean="0"/>
              <a:t>sed in the Study</a:t>
            </a:r>
            <a:endParaRPr lang="tr-T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780928"/>
            <a:ext cx="4464496" cy="3456384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348880"/>
            <a:ext cx="4392488" cy="3960440"/>
          </a:xfrm>
        </p:spPr>
      </p:pic>
    </p:spTree>
    <p:extLst>
      <p:ext uri="{BB962C8B-B14F-4D97-AF65-F5344CB8AC3E}">
        <p14:creationId xmlns:p14="http://schemas.microsoft.com/office/powerpoint/2010/main" val="191823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Wave </a:t>
            </a:r>
            <a:r>
              <a:rPr lang="tr-TR" dirty="0" smtClean="0"/>
              <a:t>climate study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Wave transformation runs</a:t>
            </a:r>
          </a:p>
          <a:p>
            <a:endParaRPr lang="tr-TR" dirty="0"/>
          </a:p>
          <a:p>
            <a:r>
              <a:rPr lang="tr-TR" dirty="0" smtClean="0"/>
              <a:t>Wave heights at; </a:t>
            </a:r>
          </a:p>
          <a:p>
            <a:pPr marL="109728" indent="0">
              <a:buNone/>
            </a:pPr>
            <a:endParaRPr lang="tr-TR" dirty="0" smtClean="0"/>
          </a:p>
          <a:p>
            <a:pPr marL="109728" indent="0">
              <a:buNone/>
            </a:pPr>
            <a:r>
              <a:rPr lang="tr-TR" dirty="0"/>
              <a:t> </a:t>
            </a:r>
            <a:r>
              <a:rPr lang="tr-TR" dirty="0" smtClean="0"/>
              <a:t>                                10 m water depth</a:t>
            </a:r>
          </a:p>
          <a:p>
            <a:pPr marL="109728" indent="0">
              <a:buNone/>
            </a:pPr>
            <a:endParaRPr lang="tr-TR" dirty="0" smtClean="0"/>
          </a:p>
          <a:p>
            <a:pPr marL="109728" indent="0">
              <a:buNone/>
            </a:pPr>
            <a:r>
              <a:rPr lang="tr-TR" dirty="0"/>
              <a:t> </a:t>
            </a:r>
            <a:r>
              <a:rPr lang="tr-TR" dirty="0" smtClean="0"/>
              <a:t>                                deep water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6261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508" y="836712"/>
            <a:ext cx="8229600" cy="1066800"/>
          </a:xfrm>
        </p:spPr>
        <p:txBody>
          <a:bodyPr/>
          <a:lstStyle/>
          <a:p>
            <a:r>
              <a:rPr lang="tr-TR" dirty="0"/>
              <a:t>W</a:t>
            </a:r>
            <a:r>
              <a:rPr lang="en-US" dirty="0" err="1" smtClean="0"/>
              <a:t>ave</a:t>
            </a:r>
            <a:r>
              <a:rPr lang="en-US" dirty="0" smtClean="0"/>
              <a:t> </a:t>
            </a:r>
            <a:r>
              <a:rPr lang="tr-TR" dirty="0"/>
              <a:t>T</a:t>
            </a:r>
            <a:r>
              <a:rPr lang="en-US" dirty="0" err="1" smtClean="0"/>
              <a:t>ransformation</a:t>
            </a:r>
            <a:r>
              <a:rPr lang="en-US" dirty="0" smtClean="0"/>
              <a:t> </a:t>
            </a:r>
            <a:r>
              <a:rPr lang="tr-TR" dirty="0"/>
              <a:t>R</a:t>
            </a:r>
            <a:r>
              <a:rPr lang="en-US" dirty="0" err="1" smtClean="0"/>
              <a:t>uns</a:t>
            </a:r>
            <a:r>
              <a:rPr lang="en-US" dirty="0" smtClean="0"/>
              <a:t> </a:t>
            </a:r>
            <a:endParaRPr lang="tr-T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58" y="1700808"/>
            <a:ext cx="4392488" cy="2448272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48" y="1628800"/>
            <a:ext cx="4320480" cy="2664296"/>
          </a:xfr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8" y="4149080"/>
            <a:ext cx="4536504" cy="2708920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149080"/>
            <a:ext cx="478802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W</a:t>
            </a:r>
            <a:r>
              <a:rPr lang="en-US" dirty="0" err="1"/>
              <a:t>ave</a:t>
            </a:r>
            <a:r>
              <a:rPr lang="en-US" dirty="0"/>
              <a:t> </a:t>
            </a:r>
            <a:r>
              <a:rPr lang="tr-TR" dirty="0"/>
              <a:t>T</a:t>
            </a:r>
            <a:r>
              <a:rPr lang="en-US" dirty="0" err="1" smtClean="0"/>
              <a:t>ransformation</a:t>
            </a:r>
            <a:r>
              <a:rPr lang="en-US" dirty="0" smtClean="0"/>
              <a:t> </a:t>
            </a:r>
            <a:r>
              <a:rPr lang="tr-TR" dirty="0" smtClean="0"/>
              <a:t>R</a:t>
            </a:r>
            <a:r>
              <a:rPr lang="en-US" dirty="0" err="1" smtClean="0"/>
              <a:t>uns</a:t>
            </a:r>
            <a:r>
              <a:rPr lang="en-US" dirty="0" smtClean="0"/>
              <a:t> </a:t>
            </a:r>
            <a:endParaRPr lang="tr-T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132856"/>
            <a:ext cx="5727853" cy="4392488"/>
          </a:xfrm>
        </p:spPr>
      </p:pic>
    </p:spTree>
    <p:extLst>
      <p:ext uri="{BB962C8B-B14F-4D97-AF65-F5344CB8AC3E}">
        <p14:creationId xmlns:p14="http://schemas.microsoft.com/office/powerpoint/2010/main" val="140336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Largest Wave </a:t>
            </a:r>
            <a:r>
              <a:rPr lang="tr-TR" dirty="0"/>
              <a:t>H</a:t>
            </a:r>
            <a:r>
              <a:rPr lang="tr-TR" dirty="0" smtClean="0"/>
              <a:t>eigths</a:t>
            </a:r>
            <a:endParaRPr lang="tr-T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2856"/>
            <a:ext cx="8686800" cy="4312793"/>
          </a:xfrm>
        </p:spPr>
      </p:pic>
    </p:spTree>
    <p:extLst>
      <p:ext uri="{BB962C8B-B14F-4D97-AF65-F5344CB8AC3E}">
        <p14:creationId xmlns:p14="http://schemas.microsoft.com/office/powerpoint/2010/main" val="257426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Discussion of Wave </a:t>
            </a:r>
            <a:r>
              <a:rPr lang="tr-TR" dirty="0"/>
              <a:t>T</a:t>
            </a:r>
            <a:r>
              <a:rPr lang="tr-TR" dirty="0" smtClean="0"/>
              <a:t>ransformation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tr-TR" dirty="0" smtClean="0"/>
              <a:t>S</a:t>
            </a:r>
            <a:r>
              <a:rPr lang="en-US" dirty="0" smtClean="0"/>
              <a:t>W </a:t>
            </a:r>
            <a:r>
              <a:rPr lang="en-US" dirty="0"/>
              <a:t>direction have the highest wave </a:t>
            </a:r>
            <a:r>
              <a:rPr lang="en-US" dirty="0" smtClean="0"/>
              <a:t>height</a:t>
            </a:r>
            <a:r>
              <a:rPr lang="tr-TR" dirty="0" smtClean="0"/>
              <a:t>s</a:t>
            </a:r>
          </a:p>
          <a:p>
            <a:endParaRPr lang="tr-TR" dirty="0"/>
          </a:p>
          <a:p>
            <a:r>
              <a:rPr lang="tr-TR" dirty="0" smtClean="0"/>
              <a:t>7.05m with </a:t>
            </a:r>
            <a:r>
              <a:rPr lang="en-US" dirty="0" err="1"/>
              <a:t>T</a:t>
            </a:r>
            <a:r>
              <a:rPr lang="en-US" baseline="-25000" dirty="0" err="1"/>
              <a:t>s</a:t>
            </a:r>
            <a:r>
              <a:rPr lang="en-US" baseline="-25000" dirty="0"/>
              <a:t> </a:t>
            </a:r>
            <a:r>
              <a:rPr lang="tr-TR" dirty="0" smtClean="0"/>
              <a:t>=10.75 s</a:t>
            </a:r>
          </a:p>
          <a:p>
            <a:endParaRPr lang="tr-TR" dirty="0" smtClean="0"/>
          </a:p>
          <a:p>
            <a:r>
              <a:rPr lang="tr-TR" dirty="0" smtClean="0"/>
              <a:t>SW, WSW &amp; W are also effective directions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4631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/>
            </a:r>
            <a:br>
              <a:rPr lang="tr-TR" dirty="0" smtClean="0"/>
            </a:br>
            <a:r>
              <a:rPr lang="tr-TR" dirty="0"/>
              <a:t/>
            </a:r>
            <a:br>
              <a:rPr lang="tr-TR" dirty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tr-TR" dirty="0"/>
              <a:t/>
            </a:r>
            <a:br>
              <a:rPr lang="tr-TR" dirty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tr-TR" dirty="0"/>
              <a:t/>
            </a:r>
            <a:br>
              <a:rPr lang="tr-TR" dirty="0"/>
            </a:br>
            <a:r>
              <a:rPr lang="tr-TR" dirty="0"/>
              <a:t/>
            </a:r>
            <a:br>
              <a:rPr lang="tr-TR" dirty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tr-TR" dirty="0"/>
              <a:t/>
            </a:r>
            <a:br>
              <a:rPr lang="tr-TR" dirty="0"/>
            </a:br>
            <a:r>
              <a:rPr lang="tr-TR" dirty="0" smtClean="0"/>
              <a:t>       Platform size = 960x550 m</a:t>
            </a:r>
            <a:br>
              <a:rPr lang="tr-TR" dirty="0" smtClean="0"/>
            </a:br>
            <a:r>
              <a:rPr lang="tr-TR" dirty="0"/>
              <a:t/>
            </a:r>
            <a:br>
              <a:rPr lang="tr-TR" dirty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tr-TR" dirty="0"/>
              <a:t> </a:t>
            </a:r>
            <a:r>
              <a:rPr lang="tr-TR" dirty="0" smtClean="0"/>
              <a:t>                           </a:t>
            </a:r>
            <a:r>
              <a:rPr lang="tr-TR" sz="1200" dirty="0" smtClean="0"/>
              <a:t> </a:t>
            </a:r>
            <a:br>
              <a:rPr lang="tr-TR" sz="1200" dirty="0" smtClean="0"/>
            </a:br>
            <a:r>
              <a:rPr lang="tr-TR" sz="1200" dirty="0"/>
              <a:t/>
            </a:r>
            <a:br>
              <a:rPr lang="tr-TR" sz="1200" dirty="0"/>
            </a:br>
            <a:r>
              <a:rPr lang="tr-TR" sz="1200" dirty="0" smtClean="0"/>
              <a:t/>
            </a:r>
            <a:br>
              <a:rPr lang="tr-TR" sz="1200" dirty="0" smtClean="0"/>
            </a:br>
            <a:r>
              <a:rPr lang="tr-TR" sz="1200" dirty="0"/>
              <a:t> </a:t>
            </a:r>
            <a:r>
              <a:rPr lang="tr-TR" sz="1200" dirty="0" smtClean="0"/>
              <a:t>                                                                                                      </a:t>
            </a:r>
            <a:br>
              <a:rPr lang="tr-TR" sz="1200" dirty="0" smtClean="0"/>
            </a:br>
            <a:r>
              <a:rPr lang="tr-TR" sz="1200" dirty="0"/>
              <a:t> </a:t>
            </a:r>
            <a:r>
              <a:rPr lang="tr-TR" sz="1200" dirty="0" smtClean="0"/>
              <a:t>                                                                                                                </a:t>
            </a:r>
            <a:br>
              <a:rPr lang="tr-TR" sz="1200" dirty="0" smtClean="0"/>
            </a:br>
            <a:r>
              <a:rPr lang="tr-TR" sz="1200" dirty="0"/>
              <a:t> </a:t>
            </a:r>
            <a:r>
              <a:rPr lang="tr-TR" sz="1200" dirty="0" smtClean="0"/>
              <a:t>                                                                                                                </a:t>
            </a:r>
            <a:br>
              <a:rPr lang="tr-TR" sz="1200" dirty="0" smtClean="0"/>
            </a:br>
            <a:r>
              <a:rPr lang="tr-TR" sz="1200" dirty="0"/>
              <a:t/>
            </a:r>
            <a:br>
              <a:rPr lang="tr-TR" sz="1200" dirty="0"/>
            </a:br>
            <a:r>
              <a:rPr lang="tr-TR" sz="1200" dirty="0" smtClean="0"/>
              <a:t/>
            </a:r>
            <a:br>
              <a:rPr lang="tr-TR" sz="1200" dirty="0" smtClean="0"/>
            </a:br>
            <a:r>
              <a:rPr lang="tr-TR" sz="1200" dirty="0"/>
              <a:t/>
            </a:r>
            <a:br>
              <a:rPr lang="tr-TR" sz="1200" dirty="0"/>
            </a:br>
            <a:r>
              <a:rPr lang="tr-TR" sz="1200" dirty="0" smtClean="0"/>
              <a:t/>
            </a:r>
            <a:br>
              <a:rPr lang="tr-TR" sz="1200" dirty="0" smtClean="0"/>
            </a:br>
            <a:r>
              <a:rPr lang="tr-TR" sz="1200" dirty="0"/>
              <a:t/>
            </a:r>
            <a:br>
              <a:rPr lang="tr-TR" sz="1200" dirty="0"/>
            </a:br>
            <a:r>
              <a:rPr lang="tr-TR" sz="1200" dirty="0" smtClean="0"/>
              <a:t/>
            </a:r>
            <a:br>
              <a:rPr lang="tr-TR" sz="1200" dirty="0" smtClean="0"/>
            </a:br>
            <a:r>
              <a:rPr lang="tr-TR" sz="1200" dirty="0" smtClean="0"/>
              <a:t>                                                                                                                        </a:t>
            </a:r>
            <a:r>
              <a:rPr lang="tr-TR" sz="1200" dirty="0" err="1" smtClean="0"/>
              <a:t>Schematic</a:t>
            </a:r>
            <a:r>
              <a:rPr lang="tr-TR" sz="1200" dirty="0" smtClean="0"/>
              <a:t> </a:t>
            </a:r>
            <a:r>
              <a:rPr lang="tr-TR" sz="1200" dirty="0" err="1" smtClean="0"/>
              <a:t>illustration</a:t>
            </a:r>
            <a:r>
              <a:rPr lang="tr-TR" sz="1200" dirty="0" smtClean="0"/>
              <a:t> of 25X25 m </a:t>
            </a:r>
            <a:r>
              <a:rPr lang="tr-TR" sz="1200" dirty="0" err="1" smtClean="0"/>
              <a:t>block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/>
            </a:r>
            <a:br>
              <a:rPr lang="tr-TR" dirty="0"/>
            </a:br>
            <a:r>
              <a:rPr lang="tr-TR" sz="1800" dirty="0" smtClean="0"/>
              <a:t>                                                    </a:t>
            </a:r>
            <a:r>
              <a:rPr lang="tr-TR" sz="1800" b="1" dirty="0" err="1" smtClean="0"/>
              <a:t>W</a:t>
            </a:r>
            <a:r>
              <a:rPr lang="tr-TR" sz="1800" b="1" baseline="-25000" dirty="0" err="1" smtClean="0"/>
              <a:t>structures</a:t>
            </a:r>
            <a:r>
              <a:rPr lang="tr-TR" sz="1800" b="1" baseline="-25000" dirty="0" smtClean="0"/>
              <a:t> </a:t>
            </a:r>
            <a:r>
              <a:rPr lang="tr-TR" sz="1800" b="1" dirty="0"/>
              <a:t>+</a:t>
            </a:r>
            <a:r>
              <a:rPr lang="tr-TR" sz="1800" b="1" dirty="0" err="1"/>
              <a:t>W</a:t>
            </a:r>
            <a:r>
              <a:rPr lang="tr-TR" sz="1800" b="1" baseline="-25000" dirty="0" err="1"/>
              <a:t>platform</a:t>
            </a:r>
            <a:r>
              <a:rPr lang="tr-TR" sz="1800" b="1" baseline="-25000" dirty="0"/>
              <a:t> </a:t>
            </a:r>
            <a:r>
              <a:rPr lang="tr-TR" sz="1800" b="1" dirty="0"/>
              <a:t> &lt; </a:t>
            </a:r>
            <a:r>
              <a:rPr lang="tr-TR" sz="1800" b="1" dirty="0" err="1"/>
              <a:t>Fb</a:t>
            </a:r>
            <a:r>
              <a:rPr lang="tr-TR" sz="1800" b="1" dirty="0"/>
              <a:t> 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060848"/>
            <a:ext cx="3855915" cy="3151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2952327" cy="304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32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 smtClean="0"/>
              <a:t/>
            </a:r>
            <a:br>
              <a:rPr lang="tr-TR" sz="1300" dirty="0" smtClean="0"/>
            </a:br>
            <a:r>
              <a:rPr lang="tr-TR" sz="1300" dirty="0"/>
              <a:t/>
            </a:r>
            <a:br>
              <a:rPr lang="tr-TR" sz="1300" dirty="0"/>
            </a:br>
            <a:r>
              <a:rPr lang="tr-TR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Steel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weight is taken 50kg/m</a:t>
            </a:r>
            <a:r>
              <a:rPr lang="en-US" sz="13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</a:t>
            </a:r>
            <a:r>
              <a:rPr lang="tr-TR" sz="13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uses</a:t>
            </a:r>
            <a:r>
              <a:rPr lang="tr-TR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Steel 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weight is taken 100kg/m</a:t>
            </a:r>
            <a:r>
              <a:rPr lang="en-US" sz="13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hospitals and schools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Steel structure weight is taken 90kg/m</a:t>
            </a:r>
            <a:r>
              <a:rPr lang="en-US" sz="13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other buildings</a:t>
            </a:r>
            <a: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Steel structure weight is taken 190kg/m</a:t>
            </a:r>
            <a:r>
              <a:rPr lang="en-US" sz="13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hangars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İçerik Yer Tutucusu 10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92696"/>
            <a:ext cx="8136904" cy="4896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88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İçerik Yer Tutucus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Resim 4" descr="http://www.seasoft.org/Images/Vessels/TLPsim(b)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47401"/>
            <a:ext cx="3402335" cy="342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Resi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844824"/>
            <a:ext cx="3744416" cy="263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753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SHEME OF </a:t>
            </a:r>
            <a:r>
              <a:rPr lang="tr-TR" smtClean="0"/>
              <a:t>THE CONCEPT</a:t>
            </a:r>
            <a:endParaRPr lang="tr-TR" dirty="0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925040" y="2249488"/>
            <a:ext cx="7293919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965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b="1" dirty="0" smtClean="0"/>
              <a:t/>
            </a:r>
            <a:br>
              <a:rPr lang="tr-TR" b="1" dirty="0" smtClean="0"/>
            </a:br>
            <a:r>
              <a:rPr lang="tr-TR" b="1" dirty="0" err="1" smtClean="0"/>
              <a:t>Advantages</a:t>
            </a:r>
            <a:r>
              <a:rPr lang="tr-TR" b="1" dirty="0" smtClean="0"/>
              <a:t> </a:t>
            </a:r>
            <a:r>
              <a:rPr lang="tr-TR" b="1" dirty="0"/>
              <a:t>of </a:t>
            </a:r>
            <a:r>
              <a:rPr lang="tr-TR" b="1" dirty="0" err="1"/>
              <a:t>Composite</a:t>
            </a:r>
            <a:r>
              <a:rPr lang="tr-TR" b="1" dirty="0"/>
              <a:t> </a:t>
            </a:r>
            <a:r>
              <a:rPr lang="tr-TR" b="1" dirty="0" err="1"/>
              <a:t>Carbon</a:t>
            </a:r>
            <a:r>
              <a:rPr lang="tr-TR" b="1" dirty="0"/>
              <a:t> Fiber </a:t>
            </a:r>
            <a:r>
              <a:rPr lang="tr-TR" b="1" dirty="0" err="1"/>
              <a:t>Tendons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tr-TR" dirty="0" smtClean="0"/>
          </a:p>
          <a:p>
            <a:pPr lvl="0"/>
            <a:endParaRPr lang="tr-TR" dirty="0"/>
          </a:p>
          <a:p>
            <a:pPr lvl="0"/>
            <a:r>
              <a:rPr lang="tr-TR" dirty="0" err="1" smtClean="0"/>
              <a:t>Improved</a:t>
            </a:r>
            <a:r>
              <a:rPr lang="tr-TR" dirty="0" smtClean="0"/>
              <a:t> </a:t>
            </a:r>
            <a:r>
              <a:rPr lang="tr-TR" dirty="0" err="1"/>
              <a:t>Fatigue</a:t>
            </a:r>
            <a:r>
              <a:rPr lang="tr-TR" dirty="0"/>
              <a:t> </a:t>
            </a:r>
            <a:r>
              <a:rPr lang="tr-TR" dirty="0" err="1"/>
              <a:t>Resistance</a:t>
            </a:r>
            <a:endParaRPr lang="en-GB" dirty="0"/>
          </a:p>
          <a:p>
            <a:pPr lvl="0"/>
            <a:r>
              <a:rPr lang="tr-TR" dirty="0"/>
              <a:t>High </a:t>
            </a:r>
            <a:r>
              <a:rPr lang="tr-TR" dirty="0" err="1"/>
              <a:t>Corrosion</a:t>
            </a:r>
            <a:r>
              <a:rPr lang="tr-TR" dirty="0"/>
              <a:t> </a:t>
            </a:r>
            <a:r>
              <a:rPr lang="tr-TR" dirty="0" err="1"/>
              <a:t>Resistance</a:t>
            </a:r>
            <a:endParaRPr lang="en-GB" dirty="0"/>
          </a:p>
          <a:p>
            <a:pPr lvl="0"/>
            <a:r>
              <a:rPr lang="tr-TR" dirty="0"/>
              <a:t>High Tensile </a:t>
            </a:r>
            <a:r>
              <a:rPr lang="tr-TR" dirty="0" err="1"/>
              <a:t>Strength</a:t>
            </a:r>
            <a:endParaRPr lang="en-GB" dirty="0"/>
          </a:p>
          <a:p>
            <a:pPr lvl="0"/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Weight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894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1363691"/>
              </p:ext>
            </p:extLst>
          </p:nvPr>
        </p:nvGraphicFramePr>
        <p:xfrm>
          <a:off x="539552" y="2299098"/>
          <a:ext cx="8064897" cy="1994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88299"/>
                <a:gridCol w="2688299"/>
                <a:gridCol w="2688299"/>
              </a:tblGrid>
              <a:tr h="498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100" dirty="0">
                          <a:effectLst/>
                        </a:rPr>
                        <a:t> </a:t>
                      </a:r>
                      <a:endParaRPr lang="en-GB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100" dirty="0" err="1">
                          <a:effectLst/>
                        </a:rPr>
                        <a:t>Composite</a:t>
                      </a:r>
                      <a:r>
                        <a:rPr lang="tr-TR" sz="1100" dirty="0">
                          <a:effectLst/>
                        </a:rPr>
                        <a:t> </a:t>
                      </a:r>
                      <a:r>
                        <a:rPr lang="tr-TR" sz="1100" dirty="0" err="1">
                          <a:effectLst/>
                        </a:rPr>
                        <a:t>carbon</a:t>
                      </a:r>
                      <a:r>
                        <a:rPr lang="tr-TR" sz="1100" dirty="0">
                          <a:effectLst/>
                        </a:rPr>
                        <a:t> fiber </a:t>
                      </a:r>
                      <a:r>
                        <a:rPr lang="tr-TR" sz="1100" dirty="0" err="1">
                          <a:effectLst/>
                        </a:rPr>
                        <a:t>strand</a:t>
                      </a:r>
                      <a:endParaRPr lang="en-GB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Steel Tendon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98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Cost ($/m)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1640-2300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985-1300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98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100" dirty="0" err="1">
                          <a:effectLst/>
                        </a:rPr>
                        <a:t>Weight</a:t>
                      </a:r>
                      <a:r>
                        <a:rPr lang="tr-TR" sz="1100" dirty="0">
                          <a:effectLst/>
                        </a:rPr>
                        <a:t> (kg/m)</a:t>
                      </a:r>
                      <a:endParaRPr lang="en-GB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9.82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297.6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98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Installation Cost  (kg/m)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100">
                          <a:effectLst/>
                        </a:rPr>
                        <a:t>1640-3280</a:t>
                      </a:r>
                      <a:endParaRPr lang="en-GB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100" dirty="0">
                          <a:effectLst/>
                        </a:rPr>
                        <a:t>3280-4900</a:t>
                      </a:r>
                      <a:endParaRPr lang="en-GB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71600" y="220486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07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tr-TR" dirty="0" smtClean="0"/>
              <a:t/>
            </a:r>
            <a:br>
              <a:rPr lang="tr-TR" dirty="0" smtClean="0"/>
            </a:br>
            <a:r>
              <a:rPr lang="tr-TR" dirty="0"/>
              <a:t/>
            </a:r>
            <a:br>
              <a:rPr lang="tr-TR" dirty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tr-TR" dirty="0"/>
              <a:t/>
            </a:r>
            <a:br>
              <a:rPr lang="tr-TR" dirty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tr-TR" dirty="0"/>
              <a:t/>
            </a:r>
            <a:br>
              <a:rPr lang="tr-TR" dirty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tr-TR" dirty="0"/>
              <a:t/>
            </a:r>
            <a:br>
              <a:rPr lang="tr-TR" dirty="0"/>
            </a:br>
            <a:r>
              <a:rPr lang="tr-TR" dirty="0" smtClean="0"/>
              <a:t>THANK </a:t>
            </a:r>
            <a:br>
              <a:rPr lang="tr-TR" dirty="0" smtClean="0"/>
            </a:br>
            <a:r>
              <a:rPr lang="tr-TR" dirty="0" smtClean="0"/>
              <a:t>YOU</a:t>
            </a:r>
            <a:br>
              <a:rPr lang="tr-TR" dirty="0" smtClean="0"/>
            </a:br>
            <a:r>
              <a:rPr lang="tr-TR" dirty="0" err="1" smtClean="0"/>
              <a:t>for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>LISTENING</a:t>
            </a:r>
            <a:br>
              <a:rPr lang="tr-TR" dirty="0" smtClean="0"/>
            </a:br>
            <a:r>
              <a:rPr lang="tr-TR" dirty="0"/>
              <a:t/>
            </a:r>
            <a:br>
              <a:rPr lang="tr-TR" dirty="0"/>
            </a:br>
            <a:r>
              <a:rPr lang="tr-TR" dirty="0" smtClean="0"/>
              <a:t>ANY QUESTIONS?</a:t>
            </a:r>
            <a:endParaRPr lang="en-GB" dirty="0"/>
          </a:p>
        </p:txBody>
      </p:sp>
      <p:sp>
        <p:nvSpPr>
          <p:cNvPr id="6" name="İçerik Yer Tutucus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 algn="ctr">
              <a:buNone/>
            </a:pPr>
            <a:r>
              <a:rPr lang="tr-TR" dirty="0" smtClean="0"/>
              <a:t>              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177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REFERENCES</a:t>
            </a:r>
            <a:endParaRPr lang="en-GB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 </a:t>
            </a:r>
            <a:r>
              <a:rPr lang="en-US" dirty="0"/>
              <a:t>Population data of Turkey (</a:t>
            </a:r>
            <a:r>
              <a:rPr lang="en-US" dirty="0" err="1"/>
              <a:t>n.d.</a:t>
            </a:r>
            <a:r>
              <a:rPr lang="en-US" dirty="0"/>
              <a:t>). Retrieved from: </a:t>
            </a:r>
            <a:r>
              <a:rPr lang="en-US" u="sng" dirty="0">
                <a:hlinkClick r:id="rId2"/>
              </a:rPr>
              <a:t>http://www.tuik.gov.tr/UstMenu.do?metod=temelist</a:t>
            </a:r>
            <a:endParaRPr lang="en-GB" dirty="0"/>
          </a:p>
          <a:p>
            <a:endParaRPr lang="en-GB" dirty="0"/>
          </a:p>
          <a:p>
            <a:r>
              <a:rPr lang="en-GB" dirty="0" smtClean="0"/>
              <a:t> </a:t>
            </a:r>
            <a:r>
              <a:rPr lang="en-GB" dirty="0"/>
              <a:t>S. S. </a:t>
            </a:r>
            <a:r>
              <a:rPr lang="en-GB" dirty="0" err="1"/>
              <a:t>Wang,D</a:t>
            </a:r>
            <a:r>
              <a:rPr lang="en-GB" dirty="0"/>
              <a:t>. W. Fitting  Composite Materials for Offshore Operations</a:t>
            </a:r>
          </a:p>
          <a:p>
            <a:endParaRPr lang="tr-TR" dirty="0" smtClean="0"/>
          </a:p>
          <a:p>
            <a:r>
              <a:rPr lang="en-GB" dirty="0"/>
              <a:t> </a:t>
            </a:r>
            <a:r>
              <a:rPr lang="en-US" dirty="0"/>
              <a:t>Electricity Consumption per person in year (</a:t>
            </a:r>
            <a:r>
              <a:rPr lang="en-US" dirty="0" err="1"/>
              <a:t>n.d</a:t>
            </a:r>
            <a:r>
              <a:rPr lang="en-US" dirty="0"/>
              <a:t>). Retrieved from: </a:t>
            </a:r>
            <a:r>
              <a:rPr lang="en-US" u="sng" dirty="0">
                <a:hlinkClick r:id="rId3"/>
              </a:rPr>
              <a:t>http://</a:t>
            </a:r>
            <a:r>
              <a:rPr lang="en-US" u="sng" dirty="0" smtClean="0">
                <a:hlinkClick r:id="rId3"/>
              </a:rPr>
              <a:t>www.tuik.gov.tr/PreTablo.do?alt_id=1029</a:t>
            </a:r>
            <a:endParaRPr lang="tr-TR" dirty="0"/>
          </a:p>
          <a:p>
            <a:pPr marL="0" indent="0">
              <a:buNone/>
            </a:pPr>
            <a:endParaRPr lang="en-GB" dirty="0"/>
          </a:p>
          <a:p>
            <a:r>
              <a:rPr lang="en-GB" u="sng" smtClean="0">
                <a:hlinkClick r:id="rId4"/>
              </a:rPr>
              <a:t>http</a:t>
            </a:r>
            <a:r>
              <a:rPr lang="en-GB" u="sng" dirty="0">
                <a:hlinkClick r:id="rId4"/>
              </a:rPr>
              <a:t>://www.globalsecurity.org/military/systems/ship/platform-tension-leg.html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 </a:t>
            </a:r>
          </a:p>
          <a:p>
            <a:r>
              <a:rPr lang="en-GB" dirty="0" smtClean="0"/>
              <a:t>Richard </a:t>
            </a:r>
            <a:r>
              <a:rPr lang="en-GB" dirty="0"/>
              <a:t>D'Souza, Rajiv Aggarwal and </a:t>
            </a:r>
            <a:r>
              <a:rPr lang="en-GB" dirty="0" err="1"/>
              <a:t>Shilatidya</a:t>
            </a:r>
            <a:r>
              <a:rPr lang="en-GB" dirty="0"/>
              <a:t> </a:t>
            </a:r>
            <a:r>
              <a:rPr lang="en-GB" dirty="0" err="1"/>
              <a:t>Basu</a:t>
            </a:r>
            <a:r>
              <a:rPr lang="en-GB" dirty="0"/>
              <a:t> </a:t>
            </a:r>
            <a:r>
              <a:rPr lang="en-GB" dirty="0" err="1"/>
              <a:t>Granherne</a:t>
            </a:r>
            <a:r>
              <a:rPr lang="en-GB" dirty="0"/>
              <a:t>, </a:t>
            </a:r>
            <a:r>
              <a:rPr lang="en-GB" dirty="0" err="1"/>
              <a:t>Houstan</a:t>
            </a:r>
            <a:r>
              <a:rPr lang="en-GB" dirty="0"/>
              <a:t>, Texas The Tension Leg Platform – A Retrospective</a:t>
            </a:r>
          </a:p>
          <a:p>
            <a:pPr marL="0" indent="0">
              <a:buNone/>
            </a:pPr>
            <a:r>
              <a:rPr lang="en-GB" dirty="0"/>
              <a:t> </a:t>
            </a:r>
          </a:p>
          <a:p>
            <a:pPr marL="0" indent="0">
              <a:buNone/>
            </a:pPr>
            <a:r>
              <a:rPr lang="en-GB" dirty="0"/>
              <a:t>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57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ENERGY FROM OFFSHORE</a:t>
            </a:r>
            <a:endParaRPr lang="tr-TR" dirty="0"/>
          </a:p>
        </p:txBody>
      </p:sp>
      <p:pic>
        <p:nvPicPr>
          <p:cNvPr id="3075" name="Picture 3" descr="C:\Users\Guest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071678"/>
            <a:ext cx="6429420" cy="41710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906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OUR PROJECT</a:t>
            </a:r>
            <a:endParaRPr lang="tr-TR" dirty="0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tr-TR" dirty="0" err="1" smtClean="0"/>
              <a:t>Location</a:t>
            </a:r>
            <a:endParaRPr lang="tr-TR" dirty="0" smtClean="0"/>
          </a:p>
          <a:p>
            <a:endParaRPr lang="tr-TR" dirty="0" smtClean="0"/>
          </a:p>
          <a:p>
            <a:r>
              <a:rPr lang="tr-TR" dirty="0" err="1" smtClean="0"/>
              <a:t>Type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offshore</a:t>
            </a:r>
            <a:endParaRPr lang="tr-TR" dirty="0" smtClean="0"/>
          </a:p>
          <a:p>
            <a:endParaRPr lang="tr-TR" dirty="0" smtClean="0"/>
          </a:p>
          <a:p>
            <a:r>
              <a:rPr lang="tr-TR" dirty="0" err="1" smtClean="0"/>
              <a:t>Aim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project</a:t>
            </a:r>
            <a:endParaRPr lang="tr-TR" dirty="0" smtClean="0"/>
          </a:p>
          <a:p>
            <a:endParaRPr lang="tr-TR" dirty="0" smtClean="0"/>
          </a:p>
          <a:p>
            <a:r>
              <a:rPr lang="tr-TR" dirty="0" err="1" smtClean="0"/>
              <a:t>How</a:t>
            </a:r>
            <a:r>
              <a:rPr lang="tr-TR" dirty="0" smtClean="0"/>
              <a:t> </a:t>
            </a:r>
            <a:r>
              <a:rPr lang="tr-TR" dirty="0" err="1" smtClean="0"/>
              <a:t>provide</a:t>
            </a:r>
            <a:r>
              <a:rPr lang="tr-TR" dirty="0" smtClean="0"/>
              <a:t> </a:t>
            </a:r>
            <a:r>
              <a:rPr lang="tr-TR" dirty="0" err="1" smtClean="0"/>
              <a:t>energy</a:t>
            </a:r>
            <a:endParaRPr lang="tr-TR" dirty="0" smtClean="0"/>
          </a:p>
          <a:p>
            <a:endParaRPr lang="tr-TR" dirty="0"/>
          </a:p>
        </p:txBody>
      </p:sp>
      <p:pic>
        <p:nvPicPr>
          <p:cNvPr id="5" name="10 İçerik Yer Tutucusu" descr="C:\Users\ahmet\Desktop\Adsız.png"/>
          <p:cNvPicPr>
            <a:picLocks noGrp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7620" y="2214554"/>
            <a:ext cx="5110170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193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800" dirty="0" err="1"/>
              <a:t>Types</a:t>
            </a:r>
            <a:r>
              <a:rPr lang="tr-TR" sz="2800" dirty="0"/>
              <a:t> of </a:t>
            </a:r>
            <a:r>
              <a:rPr lang="tr-TR" sz="2800" dirty="0" err="1"/>
              <a:t>Offshore</a:t>
            </a:r>
            <a:r>
              <a:rPr lang="tr-TR" sz="2800" dirty="0"/>
              <a:t> </a:t>
            </a:r>
            <a:r>
              <a:rPr lang="tr-TR" sz="2800" dirty="0" err="1"/>
              <a:t>Platforms</a:t>
            </a:r>
            <a:endParaRPr lang="en-GB" sz="28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Offshore</a:t>
            </a:r>
            <a:r>
              <a:rPr lang="tr-TR" dirty="0"/>
              <a:t> </a:t>
            </a:r>
            <a:r>
              <a:rPr lang="tr-TR" dirty="0" err="1"/>
              <a:t>platforms</a:t>
            </a:r>
            <a:r>
              <a:rPr lang="tr-TR" dirty="0"/>
              <a:t> can be </a:t>
            </a:r>
            <a:r>
              <a:rPr lang="tr-TR" dirty="0" err="1"/>
              <a:t>categorized</a:t>
            </a:r>
            <a:r>
              <a:rPr lang="tr-TR" dirty="0"/>
              <a:t> in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types</a:t>
            </a:r>
            <a:r>
              <a:rPr lang="tr-TR" dirty="0"/>
              <a:t>:</a:t>
            </a:r>
          </a:p>
          <a:p>
            <a:endParaRPr lang="tr-TR" dirty="0"/>
          </a:p>
          <a:p>
            <a:endParaRPr lang="tr-TR" dirty="0"/>
          </a:p>
          <a:p>
            <a:pPr marL="0" indent="0">
              <a:buNone/>
            </a:pPr>
            <a:r>
              <a:rPr lang="tr-TR" dirty="0"/>
              <a:t>                           </a:t>
            </a:r>
            <a:r>
              <a:rPr lang="tr-TR" dirty="0" err="1"/>
              <a:t>Fixed</a:t>
            </a:r>
            <a:r>
              <a:rPr lang="tr-TR" dirty="0"/>
              <a:t>                             </a:t>
            </a:r>
            <a:r>
              <a:rPr lang="tr-TR" dirty="0" err="1"/>
              <a:t>Floater</a:t>
            </a:r>
            <a:r>
              <a:rPr lang="tr-TR" dirty="0"/>
              <a:t> </a:t>
            </a:r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94" y="3804185"/>
            <a:ext cx="2717256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590" y="3789040"/>
            <a:ext cx="2657753" cy="2550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047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FIXED OFFSHORE PLATFORMS</a:t>
            </a:r>
            <a:endParaRPr lang="en-GB" sz="28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Jacketed</a:t>
            </a:r>
            <a:r>
              <a:rPr lang="tr-TR" dirty="0" smtClean="0"/>
              <a:t> Platform</a:t>
            </a:r>
          </a:p>
          <a:p>
            <a:endParaRPr lang="tr-TR" dirty="0"/>
          </a:p>
          <a:p>
            <a:r>
              <a:rPr lang="tr-TR" dirty="0" err="1" smtClean="0"/>
              <a:t>Compliant</a:t>
            </a:r>
            <a:r>
              <a:rPr lang="tr-TR" dirty="0" smtClean="0"/>
              <a:t> </a:t>
            </a:r>
            <a:r>
              <a:rPr lang="tr-TR" dirty="0" err="1" smtClean="0"/>
              <a:t>Tower</a:t>
            </a:r>
            <a:endParaRPr lang="tr-TR" dirty="0" smtClean="0"/>
          </a:p>
          <a:p>
            <a:endParaRPr lang="tr-TR" dirty="0"/>
          </a:p>
          <a:p>
            <a:r>
              <a:rPr lang="tr-TR" dirty="0" err="1" smtClean="0"/>
              <a:t>Concrete</a:t>
            </a:r>
            <a:r>
              <a:rPr lang="tr-TR" dirty="0" smtClean="0"/>
              <a:t> </a:t>
            </a:r>
            <a:r>
              <a:rPr lang="tr-TR" dirty="0" err="1" smtClean="0"/>
              <a:t>Gravity</a:t>
            </a:r>
            <a:r>
              <a:rPr lang="tr-TR" dirty="0" smtClean="0"/>
              <a:t> </a:t>
            </a:r>
            <a:r>
              <a:rPr lang="tr-TR" dirty="0" err="1" smtClean="0"/>
              <a:t>Structures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013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Jacketed</a:t>
            </a:r>
            <a:r>
              <a:rPr lang="tr-TR" dirty="0" smtClean="0"/>
              <a:t> Platform</a:t>
            </a:r>
            <a:endParaRPr lang="en-GB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95% of </a:t>
            </a:r>
            <a:r>
              <a:rPr lang="tr-TR" dirty="0" err="1"/>
              <a:t>offshore</a:t>
            </a:r>
            <a:r>
              <a:rPr lang="tr-TR" dirty="0"/>
              <a:t> </a:t>
            </a:r>
            <a:r>
              <a:rPr lang="tr-TR" dirty="0" err="1"/>
              <a:t>platforms</a:t>
            </a:r>
            <a:r>
              <a:rPr lang="tr-TR" dirty="0"/>
              <a:t> </a:t>
            </a:r>
            <a:r>
              <a:rPr lang="tr-TR" dirty="0" err="1"/>
              <a:t>around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world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jacketed</a:t>
            </a:r>
            <a:r>
              <a:rPr lang="tr-TR" dirty="0"/>
              <a:t> </a:t>
            </a:r>
            <a:r>
              <a:rPr lang="tr-TR" dirty="0" err="1"/>
              <a:t>structures</a:t>
            </a:r>
            <a:endParaRPr lang="tr-TR" dirty="0"/>
          </a:p>
          <a:p>
            <a:endParaRPr lang="tr-TR" dirty="0"/>
          </a:p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piles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contained</a:t>
            </a:r>
            <a:r>
              <a:rPr lang="tr-TR" dirty="0"/>
              <a:t> inside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legs</a:t>
            </a:r>
            <a:r>
              <a:rPr lang="tr-TR" dirty="0"/>
              <a:t> of a </a:t>
            </a:r>
            <a:r>
              <a:rPr lang="tr-TR" dirty="0" err="1"/>
              <a:t>jacket</a:t>
            </a:r>
            <a:r>
              <a:rPr lang="tr-TR" dirty="0"/>
              <a:t> </a:t>
            </a:r>
            <a:r>
              <a:rPr lang="tr-TR" dirty="0" err="1"/>
              <a:t>structure</a:t>
            </a:r>
            <a:r>
              <a:rPr lang="tr-TR" dirty="0"/>
              <a:t> </a:t>
            </a:r>
            <a:r>
              <a:rPr lang="tr-TR" dirty="0" err="1"/>
              <a:t>serving</a:t>
            </a:r>
            <a:r>
              <a:rPr lang="tr-TR" dirty="0"/>
              <a:t> as </a:t>
            </a:r>
            <a:r>
              <a:rPr lang="tr-TR" dirty="0" err="1"/>
              <a:t>bracing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piles</a:t>
            </a:r>
            <a:r>
              <a:rPr lang="tr-TR" dirty="0"/>
              <a:t> </a:t>
            </a:r>
            <a:r>
              <a:rPr lang="tr-TR" dirty="0" err="1"/>
              <a:t>against</a:t>
            </a:r>
            <a:r>
              <a:rPr lang="tr-TR" dirty="0"/>
              <a:t> </a:t>
            </a:r>
            <a:r>
              <a:rPr lang="tr-TR" dirty="0" err="1"/>
              <a:t>lateral</a:t>
            </a:r>
            <a:r>
              <a:rPr lang="tr-TR" dirty="0"/>
              <a:t> </a:t>
            </a:r>
            <a:r>
              <a:rPr lang="tr-TR" dirty="0" err="1"/>
              <a:t>load</a:t>
            </a:r>
            <a:r>
              <a:rPr lang="tr-TR" dirty="0"/>
              <a:t> </a:t>
            </a:r>
            <a:r>
              <a:rPr lang="tr-TR" dirty="0" err="1"/>
              <a:t>underwater</a:t>
            </a:r>
            <a:r>
              <a:rPr lang="tr-TR" dirty="0"/>
              <a:t>.</a:t>
            </a:r>
            <a:endParaRPr lang="en-GB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594" y="2132856"/>
            <a:ext cx="3294366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49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entsel">
  <a:themeElements>
    <a:clrScheme name="Kentsel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Kentsel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Kentsel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Kentsel">
  <a:themeElements>
    <a:clrScheme name="Kentsel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Kentsel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Kentsel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282</TotalTime>
  <Words>626</Words>
  <Application>Microsoft Office PowerPoint</Application>
  <PresentationFormat>Ekran Gösterisi (4:3)</PresentationFormat>
  <Paragraphs>199</Paragraphs>
  <Slides>43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43</vt:i4>
      </vt:variant>
    </vt:vector>
  </HeadingPairs>
  <TitlesOfParts>
    <vt:vector size="51" baseType="lpstr">
      <vt:lpstr>Arial</vt:lpstr>
      <vt:lpstr>Calibri</vt:lpstr>
      <vt:lpstr>Georgia</vt:lpstr>
      <vt:lpstr>Times New Roman</vt:lpstr>
      <vt:lpstr>Trebuchet MS</vt:lpstr>
      <vt:lpstr>Wingdings 2</vt:lpstr>
      <vt:lpstr>Kentsel</vt:lpstr>
      <vt:lpstr>1_Kentsel</vt:lpstr>
      <vt:lpstr> CE 410 Civil Engineering Design  Multi-Purpose Offshore Platform» </vt:lpstr>
      <vt:lpstr>OUTLINE</vt:lpstr>
      <vt:lpstr>What is Offshore Platforms</vt:lpstr>
      <vt:lpstr>SHEME OF THE CONCEPT</vt:lpstr>
      <vt:lpstr>ENERGY FROM OFFSHORE</vt:lpstr>
      <vt:lpstr>OUR PROJECT</vt:lpstr>
      <vt:lpstr>Types of Offshore Platforms</vt:lpstr>
      <vt:lpstr>FIXED OFFSHORE PLATFORMS</vt:lpstr>
      <vt:lpstr>Jacketed Platform</vt:lpstr>
      <vt:lpstr>Compliant Tower</vt:lpstr>
      <vt:lpstr>Concrete Gravity Structures</vt:lpstr>
      <vt:lpstr>FLOATER OFFSHORE PLATFORMS</vt:lpstr>
      <vt:lpstr>Tension Leg Platforms</vt:lpstr>
      <vt:lpstr>SemiSub Platform</vt:lpstr>
      <vt:lpstr>Spar Platform</vt:lpstr>
      <vt:lpstr>Ship Shaped Vessel Platform</vt:lpstr>
      <vt:lpstr>Functional Analyses of Platform</vt:lpstr>
      <vt:lpstr>1. Electricity Production</vt:lpstr>
      <vt:lpstr> Wind Turbine</vt:lpstr>
      <vt:lpstr> Solar Energy</vt:lpstr>
      <vt:lpstr>2. Drinking Water Production</vt:lpstr>
      <vt:lpstr>3. Sewage</vt:lpstr>
      <vt:lpstr>Wind and Wave Climate Studies at İskenderun Bay </vt:lpstr>
      <vt:lpstr>Wind Statistics</vt:lpstr>
      <vt:lpstr>Results from Karataş Region</vt:lpstr>
      <vt:lpstr>Results from Karataş Region</vt:lpstr>
      <vt:lpstr>Results from Karataş Region</vt:lpstr>
      <vt:lpstr>Results from Yumurtalık Region</vt:lpstr>
      <vt:lpstr>Results from Yumurtalık Region</vt:lpstr>
      <vt:lpstr>Discussion of Wind Statistics</vt:lpstr>
      <vt:lpstr>Wave Data Used in the Study</vt:lpstr>
      <vt:lpstr>Wave climate study</vt:lpstr>
      <vt:lpstr>Wave Transformation Runs </vt:lpstr>
      <vt:lpstr>Wave Transformation Runs </vt:lpstr>
      <vt:lpstr>Largest Wave Heigths</vt:lpstr>
      <vt:lpstr>Discussion of Wave Transformation</vt:lpstr>
      <vt:lpstr>                Platform size = 960x550 m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Schematic illustration of 25X25 m block                                                      Wstructures +Wplatform  &lt; Fb  </vt:lpstr>
      <vt:lpstr>                                                     Steel structure weight is taken 50kg/m2 in houses Steel structure weight is taken 100kg/m2 in hospitals and schools Steel structure weight is taken 90kg/m2 in other buildings Steel structure weight is taken 190kg/m2 in hangars </vt:lpstr>
      <vt:lpstr>PowerPoint Sunusu</vt:lpstr>
      <vt:lpstr> Advantages of Composite Carbon Fiber Tendons </vt:lpstr>
      <vt:lpstr>PowerPoint Sunusu</vt:lpstr>
      <vt:lpstr>        THANK  YOU for LISTENING  ANY QUESTIONS?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cp:revision>33</cp:revision>
  <dcterms:created xsi:type="dcterms:W3CDTF">2015-11-18T12:49:30Z</dcterms:created>
  <dcterms:modified xsi:type="dcterms:W3CDTF">2023-12-05T23:09:59Z</dcterms:modified>
</cp:coreProperties>
</file>